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77" r:id="rId3"/>
    <p:sldId id="264" r:id="rId4"/>
    <p:sldId id="263" r:id="rId5"/>
    <p:sldId id="278" r:id="rId6"/>
    <p:sldId id="280" r:id="rId7"/>
    <p:sldId id="281" r:id="rId8"/>
    <p:sldId id="282" r:id="rId9"/>
    <p:sldId id="279" r:id="rId10"/>
    <p:sldId id="304" r:id="rId11"/>
    <p:sldId id="303" r:id="rId12"/>
    <p:sldId id="283" r:id="rId13"/>
    <p:sldId id="285" r:id="rId14"/>
    <p:sldId id="286" r:id="rId15"/>
    <p:sldId id="287" r:id="rId16"/>
    <p:sldId id="288" r:id="rId17"/>
    <p:sldId id="295" r:id="rId18"/>
    <p:sldId id="296" r:id="rId19"/>
    <p:sldId id="297" r:id="rId20"/>
    <p:sldId id="298" r:id="rId21"/>
    <p:sldId id="305" r:id="rId22"/>
    <p:sldId id="299" r:id="rId23"/>
    <p:sldId id="300" r:id="rId24"/>
    <p:sldId id="302" r:id="rId25"/>
  </p:sldIdLst>
  <p:sldSz cx="9144000" cy="5143500" type="screen16x9"/>
  <p:notesSz cx="7010400" cy="92964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7" userDrawn="1">
          <p15:clr>
            <a:srgbClr val="A4A3A4"/>
          </p15:clr>
        </p15:guide>
        <p15:guide id="3" pos="3940" userDrawn="1">
          <p15:clr>
            <a:srgbClr val="A4A3A4"/>
          </p15:clr>
        </p15:guide>
        <p15:guide id="4" orient="horz" pos="1620">
          <p15:clr>
            <a:srgbClr val="A4A3A4"/>
          </p15:clr>
        </p15:guide>
        <p15:guide id="5" pos="260">
          <p15:clr>
            <a:srgbClr val="A4A3A4"/>
          </p15:clr>
        </p15:guide>
        <p15:guide id="6"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8F"/>
    <a:srgbClr val="E5A72D"/>
    <a:srgbClr val="3E5165"/>
    <a:srgbClr val="FF3300"/>
    <a:srgbClr val="FF6600"/>
    <a:srgbClr val="FFFF66"/>
    <a:srgbClr val="FF9933"/>
    <a:srgbClr val="221F1F"/>
    <a:srgbClr val="A7473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6" autoAdjust="0"/>
    <p:restoredTop sz="94660" autoAdjust="0"/>
  </p:normalViewPr>
  <p:slideViewPr>
    <p:cSldViewPr snapToGrid="0" snapToObjects="1">
      <p:cViewPr varScale="1">
        <p:scale>
          <a:sx n="92" d="100"/>
          <a:sy n="92" d="100"/>
        </p:scale>
        <p:origin x="84" y="450"/>
      </p:cViewPr>
      <p:guideLst>
        <p:guide orient="horz" pos="2160"/>
        <p:guide pos="347"/>
        <p:guide pos="3940"/>
        <p:guide orient="horz" pos="1620"/>
        <p:guide pos="260"/>
        <p:guide pos="287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C8630E-CF60-49DA-BBA4-36AB97B52E67}" type="datetimeFigureOut">
              <a:rPr lang="en-US" smtClean="0"/>
              <a:t>10/16/2014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AFA4467-4B07-4380-8579-57B2D2A7608E}" type="slidenum">
              <a:rPr lang="en-US" smtClean="0"/>
              <a:t>‹#›</a:t>
            </a:fld>
            <a:endParaRPr lang="en-US"/>
          </a:p>
        </p:txBody>
      </p:sp>
    </p:spTree>
    <p:extLst>
      <p:ext uri="{BB962C8B-B14F-4D97-AF65-F5344CB8AC3E}">
        <p14:creationId xmlns:p14="http://schemas.microsoft.com/office/powerpoint/2010/main" val="2994224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B73DE3-CB65-4454-A651-AA115019DADA}" type="datetimeFigureOut">
              <a:rPr lang="en-ZA" smtClean="0"/>
              <a:t>2014-10-16</a:t>
            </a:fld>
            <a:endParaRPr lang="en-Z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1D8F3C-E153-416D-B99A-3A8F551091F1}" type="slidenum">
              <a:rPr lang="en-ZA" smtClean="0"/>
              <a:t>‹#›</a:t>
            </a:fld>
            <a:endParaRPr lang="en-ZA"/>
          </a:p>
        </p:txBody>
      </p:sp>
    </p:spTree>
    <p:extLst>
      <p:ext uri="{BB962C8B-B14F-4D97-AF65-F5344CB8AC3E}">
        <p14:creationId xmlns:p14="http://schemas.microsoft.com/office/powerpoint/2010/main" val="1998897456"/>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700"/>
            </a:lvl1pPr>
          </a:lstStyle>
          <a:p>
            <a:r>
              <a:rPr lang="en-US" smtClean="0"/>
              <a:t>Click to edit Master title style</a:t>
            </a:r>
            <a:endParaRPr lang="en-ZA"/>
          </a:p>
        </p:txBody>
      </p:sp>
      <p:sp>
        <p:nvSpPr>
          <p:cNvPr id="3" name="Subtitle 2"/>
          <p:cNvSpPr>
            <a:spLocks noGrp="1"/>
          </p:cNvSpPr>
          <p:nvPr>
            <p:ph type="subTitle" idx="1"/>
          </p:nvPr>
        </p:nvSpPr>
        <p:spPr>
          <a:xfrm>
            <a:off x="1143000" y="2701528"/>
            <a:ext cx="6858000" cy="124182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93EEF2E-B329-4BD0-B159-9066F74993F2}" type="datetimeFigureOut">
              <a:rPr lang="en-ZA" smtClean="0"/>
              <a:t>2014-10-16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131853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93EEF2E-B329-4BD0-B159-9066F74993F2}" type="datetimeFigureOut">
              <a:rPr lang="en-ZA" smtClean="0"/>
              <a:t>2014-10-16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324210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1" y="273844"/>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93EEF2E-B329-4BD0-B159-9066F74993F2}" type="datetimeFigureOut">
              <a:rPr lang="en-ZA" smtClean="0"/>
              <a:t>2014-10-16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23446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93EEF2E-B329-4BD0-B159-9066F74993F2}" type="datetimeFigureOut">
              <a:rPr lang="en-ZA" smtClean="0"/>
              <a:t>2014-10-16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313577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700"/>
            </a:lvl1pPr>
          </a:lstStyle>
          <a:p>
            <a:r>
              <a:rPr lang="en-US" smtClean="0"/>
              <a:t>Click to edit Master title style</a:t>
            </a:r>
            <a:endParaRPr lang="en-ZA"/>
          </a:p>
        </p:txBody>
      </p:sp>
      <p:sp>
        <p:nvSpPr>
          <p:cNvPr id="3" name="Text Placeholder 2"/>
          <p:cNvSpPr>
            <a:spLocks noGrp="1"/>
          </p:cNvSpPr>
          <p:nvPr>
            <p:ph type="body" idx="1"/>
          </p:nvPr>
        </p:nvSpPr>
        <p:spPr>
          <a:xfrm>
            <a:off x="623888" y="3442098"/>
            <a:ext cx="7886700" cy="1125140"/>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EEF2E-B329-4BD0-B159-9066F74993F2}" type="datetimeFigureOut">
              <a:rPr lang="en-ZA" smtClean="0"/>
              <a:t>2014-10-16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75165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93EEF2E-B329-4BD0-B159-9066F74993F2}" type="datetimeFigureOut">
              <a:rPr lang="en-ZA" smtClean="0"/>
              <a:t>2014-10-16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313528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93EEF2E-B329-4BD0-B159-9066F74993F2}" type="datetimeFigureOut">
              <a:rPr lang="en-ZA" smtClean="0"/>
              <a:t>2014-10-16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49738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93EEF2E-B329-4BD0-B159-9066F74993F2}" type="datetimeFigureOut">
              <a:rPr lang="en-ZA" smtClean="0"/>
              <a:t>2014-10-16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109868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EEF2E-B329-4BD0-B159-9066F74993F2}" type="datetimeFigureOut">
              <a:rPr lang="en-ZA" smtClean="0"/>
              <a:t>2014-10-16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23411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500"/>
            </a:lvl1pPr>
          </a:lstStyle>
          <a:p>
            <a:r>
              <a:rPr lang="en-US" smtClean="0"/>
              <a:t>Click to edit Master title style</a:t>
            </a:r>
            <a:endParaRPr lang="en-ZA"/>
          </a:p>
        </p:txBody>
      </p:sp>
      <p:sp>
        <p:nvSpPr>
          <p:cNvPr id="3" name="Content Placeholder 2"/>
          <p:cNvSpPr>
            <a:spLocks noGrp="1"/>
          </p:cNvSpPr>
          <p:nvPr>
            <p:ph idx="1"/>
          </p:nvPr>
        </p:nvSpPr>
        <p:spPr>
          <a:xfrm>
            <a:off x="3887391" y="740569"/>
            <a:ext cx="4629150" cy="3655219"/>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EEF2E-B329-4BD0-B159-9066F74993F2}" type="datetimeFigureOut">
              <a:rPr lang="en-ZA" smtClean="0"/>
              <a:t>2014-10-16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137235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500"/>
            </a:lvl1pPr>
          </a:lstStyle>
          <a:p>
            <a:r>
              <a:rPr lang="en-US" smtClean="0"/>
              <a:t>Click to edit Master title style</a:t>
            </a:r>
            <a:endParaRPr lang="en-ZA"/>
          </a:p>
        </p:txBody>
      </p:sp>
      <p:sp>
        <p:nvSpPr>
          <p:cNvPr id="3" name="Picture Placeholder 2"/>
          <p:cNvSpPr>
            <a:spLocks noGrp="1"/>
          </p:cNvSpPr>
          <p:nvPr>
            <p:ph type="pic" idx="1"/>
          </p:nvPr>
        </p:nvSpPr>
        <p:spPr>
          <a:xfrm>
            <a:off x="3887391" y="740569"/>
            <a:ext cx="4629150" cy="3655219"/>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ZA"/>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EEF2E-B329-4BD0-B159-9066F74993F2}" type="datetimeFigureOut">
              <a:rPr lang="en-ZA" smtClean="0"/>
              <a:t>2014-10-16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DA288B-A97D-4B49-9BD4-B7E38E9E0A9E}" type="slidenum">
              <a:rPr lang="en-ZA" smtClean="0"/>
              <a:t>‹#›</a:t>
            </a:fld>
            <a:endParaRPr lang="en-ZA"/>
          </a:p>
        </p:txBody>
      </p:sp>
    </p:spTree>
    <p:extLst>
      <p:ext uri="{BB962C8B-B14F-4D97-AF65-F5344CB8AC3E}">
        <p14:creationId xmlns:p14="http://schemas.microsoft.com/office/powerpoint/2010/main" val="124182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71323" tIns="35662" rIns="71323" bIns="35662"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369219"/>
            <a:ext cx="7886700" cy="3263504"/>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4767264"/>
            <a:ext cx="2057400" cy="273844"/>
          </a:xfrm>
          <a:prstGeom prst="rect">
            <a:avLst/>
          </a:prstGeom>
        </p:spPr>
        <p:txBody>
          <a:bodyPr vert="horz" lIns="71323" tIns="35662" rIns="71323" bIns="35662" rtlCol="0" anchor="ctr"/>
          <a:lstStyle>
            <a:lvl1pPr algn="l">
              <a:defRPr sz="900">
                <a:solidFill>
                  <a:schemeClr val="tx1">
                    <a:tint val="75000"/>
                  </a:schemeClr>
                </a:solidFill>
              </a:defRPr>
            </a:lvl1pPr>
          </a:lstStyle>
          <a:p>
            <a:fld id="{C93EEF2E-B329-4BD0-B159-9066F74993F2}" type="datetimeFigureOut">
              <a:rPr lang="en-ZA" smtClean="0"/>
              <a:t>2014-10-16</a:t>
            </a:fld>
            <a:endParaRPr lang="en-ZA"/>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71323" tIns="35662" rIns="71323" bIns="35662" rtlCol="0" anchor="ctr"/>
          <a:lstStyle>
            <a:lvl1pPr algn="r">
              <a:defRPr sz="900">
                <a:solidFill>
                  <a:schemeClr val="tx1">
                    <a:tint val="75000"/>
                  </a:schemeClr>
                </a:solidFill>
              </a:defRPr>
            </a:lvl1pPr>
          </a:lstStyle>
          <a:p>
            <a:fld id="{DDDA288B-A97D-4B49-9BD4-B7E38E9E0A9E}" type="slidenum">
              <a:rPr lang="en-ZA" smtClean="0"/>
              <a:t>‹#›</a:t>
            </a:fld>
            <a:endParaRPr lang="en-ZA"/>
          </a:p>
        </p:txBody>
      </p:sp>
    </p:spTree>
    <p:extLst>
      <p:ext uri="{BB962C8B-B14F-4D97-AF65-F5344CB8AC3E}">
        <p14:creationId xmlns:p14="http://schemas.microsoft.com/office/powerpoint/2010/main" val="56414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5.png"/><Relationship Id="rId7"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hutterstock_122330893.jpg"/>
          <p:cNvPicPr>
            <a:picLocks noChangeAspect="1"/>
          </p:cNvPicPr>
          <p:nvPr/>
        </p:nvPicPr>
        <p:blipFill rotWithShape="1">
          <a:blip r:embed="rId2" cstate="screen">
            <a:grayscl/>
            <a:extLst>
              <a:ext uri="{BEBA8EAE-BF5A-486C-A8C5-ECC9F3942E4B}">
                <a14:imgProps xmlns:a14="http://schemas.microsoft.com/office/drawing/2010/main">
                  <a14:imgLayer r:embed="rId3">
                    <a14:imgEffect>
                      <a14:sharpenSoften amount="-46000"/>
                    </a14:imgEffect>
                    <a14:imgEffect>
                      <a14:brightnessContrast bright="-26000" contrast="-37000"/>
                    </a14:imgEffect>
                  </a14:imgLayer>
                </a14:imgProps>
              </a:ext>
              <a:ext uri="{28A0092B-C50C-407E-A947-70E740481C1C}">
                <a14:useLocalDpi xmlns:a14="http://schemas.microsoft.com/office/drawing/2010/main"/>
              </a:ext>
            </a:extLst>
          </a:blip>
          <a:srcRect/>
          <a:stretch/>
        </p:blipFill>
        <p:spPr>
          <a:xfrm>
            <a:off x="600" y="1"/>
            <a:ext cx="9143400" cy="4327626"/>
          </a:xfrm>
          <a:prstGeom prst="rect">
            <a:avLst/>
          </a:prstGeom>
        </p:spPr>
      </p:pic>
      <p:pic>
        <p:nvPicPr>
          <p:cNvPr id="3" name="2 Imag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13" name="12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15" name="14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4" name="3 Image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11" name="10 Imag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14" name="13 Image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16" name="15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12" name="11 CuadroTexto"/>
          <p:cNvSpPr txBox="1"/>
          <p:nvPr/>
        </p:nvSpPr>
        <p:spPr>
          <a:xfrm>
            <a:off x="250825" y="447675"/>
            <a:ext cx="4796028" cy="707886"/>
          </a:xfrm>
          <a:prstGeom prst="rect">
            <a:avLst/>
          </a:prstGeom>
          <a:noFill/>
        </p:spPr>
        <p:txBody>
          <a:bodyPr wrap="square" rtlCol="0">
            <a:spAutoFit/>
          </a:bodyPr>
          <a:lstStyle/>
          <a:p>
            <a:r>
              <a:rPr lang="en-US" sz="4000" b="1" spc="-300" dirty="0" smtClean="0">
                <a:solidFill>
                  <a:schemeClr val="bg1"/>
                </a:solidFill>
                <a:latin typeface="Arial Narrow" panose="020B0606020202030204" pitchFamily="34" charset="0"/>
              </a:rPr>
              <a:t>science-based target setting</a:t>
            </a:r>
            <a:endParaRPr lang="en-US" sz="4000" b="1" spc="-300" dirty="0">
              <a:solidFill>
                <a:schemeClr val="bg1"/>
              </a:solidFill>
              <a:latin typeface="Arial Narrow" panose="020B0606020202030204" pitchFamily="34" charset="0"/>
            </a:endParaRPr>
          </a:p>
        </p:txBody>
      </p:sp>
      <p:sp>
        <p:nvSpPr>
          <p:cNvPr id="23" name="22 CuadroTexto"/>
          <p:cNvSpPr txBox="1"/>
          <p:nvPr/>
        </p:nvSpPr>
        <p:spPr>
          <a:xfrm>
            <a:off x="263259" y="1021324"/>
            <a:ext cx="4640225" cy="338554"/>
          </a:xfrm>
          <a:prstGeom prst="rect">
            <a:avLst/>
          </a:prstGeom>
          <a:noFill/>
        </p:spPr>
        <p:txBody>
          <a:bodyPr wrap="square" rtlCol="0">
            <a:spAutoFit/>
          </a:bodyPr>
          <a:lstStyle/>
          <a:p>
            <a:r>
              <a:rPr lang="en-US" sz="1600" b="1" spc="-150" dirty="0" smtClean="0">
                <a:solidFill>
                  <a:srgbClr val="E5A72D"/>
                </a:solidFill>
                <a:latin typeface="Arial Narrow" panose="020B0606020202030204" pitchFamily="34" charset="0"/>
              </a:rPr>
              <a:t>METHODOLOGY OVERVIEW </a:t>
            </a:r>
            <a:r>
              <a:rPr lang="en-US" sz="1600" b="1" spc="-150" smtClean="0">
                <a:solidFill>
                  <a:srgbClr val="E5A72D"/>
                </a:solidFill>
                <a:latin typeface="Arial Narrow" panose="020B0606020202030204" pitchFamily="34" charset="0"/>
              </a:rPr>
              <a:t>&amp; </a:t>
            </a:r>
            <a:r>
              <a:rPr lang="en-US" sz="1600" b="1" spc="-150" smtClean="0">
                <a:solidFill>
                  <a:srgbClr val="E5A72D"/>
                </a:solidFill>
                <a:latin typeface="Arial Narrow" panose="020B0606020202030204" pitchFamily="34" charset="0"/>
              </a:rPr>
              <a:t>CONSULTATION</a:t>
            </a:r>
            <a:endParaRPr lang="en-US" sz="1600" b="1" spc="-150" dirty="0" smtClean="0">
              <a:solidFill>
                <a:srgbClr val="E5A72D"/>
              </a:solidFill>
              <a:latin typeface="Arial Narrow" panose="020B0606020202030204" pitchFamily="34" charset="0"/>
            </a:endParaRPr>
          </a:p>
        </p:txBody>
      </p:sp>
    </p:spTree>
    <p:extLst>
      <p:ext uri="{BB962C8B-B14F-4D97-AF65-F5344CB8AC3E}">
        <p14:creationId xmlns:p14="http://schemas.microsoft.com/office/powerpoint/2010/main" val="373959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Overview</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pic>
        <p:nvPicPr>
          <p:cNvPr id="73" name="Imagen 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58" y="887355"/>
            <a:ext cx="4832709" cy="3342122"/>
          </a:xfrm>
          <a:prstGeom prst="rect">
            <a:avLst/>
          </a:prstGeom>
        </p:spPr>
      </p:pic>
      <p:sp>
        <p:nvSpPr>
          <p:cNvPr id="74" name="CuadroTexto 73"/>
          <p:cNvSpPr txBox="1"/>
          <p:nvPr/>
        </p:nvSpPr>
        <p:spPr>
          <a:xfrm>
            <a:off x="5185623" y="1143756"/>
            <a:ext cx="3517998" cy="2462213"/>
          </a:xfrm>
          <a:prstGeom prst="rect">
            <a:avLst/>
          </a:prstGeom>
          <a:noFill/>
        </p:spPr>
        <p:txBody>
          <a:bodyPr wrap="square" rtlCol="0">
            <a:spAutoFit/>
          </a:bodyPr>
          <a:lstStyle/>
          <a:p>
            <a:pPr algn="just"/>
            <a:r>
              <a:rPr lang="en-GB" sz="1400" dirty="0" smtClean="0">
                <a:latin typeface="Century Gothic"/>
                <a:cs typeface="Century Gothic"/>
              </a:rPr>
              <a:t>Highlights:</a:t>
            </a:r>
          </a:p>
          <a:p>
            <a:pPr algn="just"/>
            <a:endParaRPr lang="en-GB" sz="1400" dirty="0">
              <a:latin typeface="Century Gothic"/>
              <a:cs typeface="Century Gothic"/>
            </a:endParaRPr>
          </a:p>
          <a:p>
            <a:pPr marL="171450" indent="-171450" algn="just">
              <a:buFont typeface="Arial"/>
              <a:buChar char="•"/>
            </a:pPr>
            <a:r>
              <a:rPr lang="en-GB" sz="1400" dirty="0" smtClean="0">
                <a:latin typeface="Century Gothic"/>
                <a:cs typeface="Century Gothic"/>
              </a:rPr>
              <a:t>2ºC as temperature threshold for the methodology</a:t>
            </a:r>
          </a:p>
          <a:p>
            <a:pPr marL="171450" indent="-171450" algn="just">
              <a:buFont typeface="Arial"/>
              <a:buChar char="•"/>
            </a:pPr>
            <a:r>
              <a:rPr lang="en-GB" sz="1400" dirty="0" smtClean="0">
                <a:latin typeface="Century Gothic"/>
                <a:cs typeface="Century Gothic"/>
              </a:rPr>
              <a:t>450 ppm as emissions threshold - from RCP 2.6</a:t>
            </a:r>
          </a:p>
          <a:p>
            <a:pPr marL="171450" indent="-171450" algn="just">
              <a:buFont typeface="Arial"/>
              <a:buChar char="•"/>
            </a:pPr>
            <a:r>
              <a:rPr lang="en-GB" sz="1400" dirty="0" smtClean="0">
                <a:latin typeface="Century Gothic"/>
                <a:cs typeface="Century Gothic"/>
              </a:rPr>
              <a:t>1055 GTCO</a:t>
            </a:r>
            <a:r>
              <a:rPr lang="en-GB" sz="1400" baseline="-25000" dirty="0" smtClean="0">
                <a:latin typeface="Century Gothic"/>
                <a:cs typeface="Century Gothic"/>
              </a:rPr>
              <a:t>2</a:t>
            </a:r>
            <a:r>
              <a:rPr lang="en-GB" sz="1400" dirty="0" smtClean="0">
                <a:latin typeface="Century Gothic"/>
                <a:cs typeface="Century Gothic"/>
              </a:rPr>
              <a:t>e as cumulative budget (2010-2050) – From IEA ETP 2014</a:t>
            </a:r>
          </a:p>
          <a:p>
            <a:pPr marL="171450" indent="-171450" algn="just">
              <a:buFont typeface="Arial"/>
              <a:buChar char="•"/>
            </a:pPr>
            <a:r>
              <a:rPr lang="en-GB" sz="1400" dirty="0" smtClean="0">
                <a:latin typeface="Century Gothic"/>
                <a:cs typeface="Century Gothic"/>
              </a:rPr>
              <a:t>Sector-specific budget &amp; activity projections are obtained from 2DS modelling (peak &amp; decline)</a:t>
            </a:r>
            <a:endParaRPr lang="en-GB" sz="1400" dirty="0">
              <a:latin typeface="Century Gothic"/>
              <a:cs typeface="Century Gothic"/>
            </a:endParaRPr>
          </a:p>
        </p:txBody>
      </p:sp>
    </p:spTree>
    <p:extLst>
      <p:ext uri="{BB962C8B-B14F-4D97-AF65-F5344CB8AC3E}">
        <p14:creationId xmlns:p14="http://schemas.microsoft.com/office/powerpoint/2010/main" val="205446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Assumptions</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74" name="CuadroTexto 73"/>
          <p:cNvSpPr txBox="1"/>
          <p:nvPr/>
        </p:nvSpPr>
        <p:spPr>
          <a:xfrm>
            <a:off x="530309" y="823154"/>
            <a:ext cx="8160982" cy="3108544"/>
          </a:xfrm>
          <a:prstGeom prst="rect">
            <a:avLst/>
          </a:prstGeom>
          <a:noFill/>
        </p:spPr>
        <p:txBody>
          <a:bodyPr wrap="square" rtlCol="0">
            <a:spAutoFit/>
          </a:bodyPr>
          <a:lstStyle/>
          <a:p>
            <a:pPr algn="just"/>
            <a:endParaRPr lang="en-GB" sz="1400" dirty="0">
              <a:latin typeface="Century Gothic"/>
              <a:cs typeface="Century Gothic"/>
            </a:endParaRPr>
          </a:p>
          <a:p>
            <a:pPr marL="342900" indent="-342900" algn="just">
              <a:buFont typeface="+mj-lt"/>
              <a:buAutoNum type="arabicPeriod"/>
            </a:pPr>
            <a:r>
              <a:rPr lang="en-GB" dirty="0" smtClean="0">
                <a:latin typeface="Century Gothic"/>
                <a:cs typeface="Century Gothic"/>
              </a:rPr>
              <a:t>The </a:t>
            </a:r>
            <a:r>
              <a:rPr lang="en-GB" dirty="0">
                <a:latin typeface="Century Gothic"/>
                <a:cs typeface="Century Gothic"/>
              </a:rPr>
              <a:t>carbon intensity of each company in a homogeneous sector will converge with the </a:t>
            </a:r>
            <a:r>
              <a:rPr lang="en-GB" dirty="0" err="1">
                <a:latin typeface="Century Gothic"/>
                <a:cs typeface="Century Gothic"/>
              </a:rPr>
              <a:t>sectoral</a:t>
            </a:r>
            <a:r>
              <a:rPr lang="en-GB" dirty="0">
                <a:latin typeface="Century Gothic"/>
                <a:cs typeface="Century Gothic"/>
              </a:rPr>
              <a:t> carbon intensity in 2050.</a:t>
            </a:r>
          </a:p>
          <a:p>
            <a:pPr marL="342900" indent="-342900" algn="just">
              <a:buFont typeface="+mj-lt"/>
              <a:buAutoNum type="arabicPeriod"/>
            </a:pPr>
            <a:r>
              <a:rPr lang="en-GB" dirty="0" smtClean="0">
                <a:latin typeface="Century Gothic"/>
                <a:cs typeface="Century Gothic"/>
              </a:rPr>
              <a:t>The </a:t>
            </a:r>
            <a:r>
              <a:rPr lang="en-GB" dirty="0">
                <a:latin typeface="Century Gothic"/>
                <a:cs typeface="Century Gothic"/>
              </a:rPr>
              <a:t>SDA methodology intrinsically accounts for regional differences regarding level of activity and carbon intensity but not explicitly in relation to historical responsibility</a:t>
            </a:r>
          </a:p>
          <a:p>
            <a:pPr marL="342900" indent="-342900" algn="just">
              <a:buFont typeface="+mj-lt"/>
              <a:buAutoNum type="arabicPeriod"/>
            </a:pPr>
            <a:r>
              <a:rPr lang="en-GB" dirty="0" smtClean="0">
                <a:latin typeface="Century Gothic"/>
                <a:cs typeface="Century Gothic"/>
              </a:rPr>
              <a:t>Economic </a:t>
            </a:r>
            <a:r>
              <a:rPr lang="en-GB" dirty="0">
                <a:latin typeface="Century Gothic"/>
                <a:cs typeface="Century Gothic"/>
              </a:rPr>
              <a:t>growth is decoupled from demand for energy and materials.</a:t>
            </a:r>
          </a:p>
          <a:p>
            <a:pPr marL="342900" indent="-342900" algn="just">
              <a:buFont typeface="+mj-lt"/>
              <a:buAutoNum type="arabicPeriod"/>
            </a:pPr>
            <a:r>
              <a:rPr lang="en-GB" dirty="0" smtClean="0">
                <a:latin typeface="Century Gothic"/>
                <a:cs typeface="Century Gothic"/>
              </a:rPr>
              <a:t>Added </a:t>
            </a:r>
            <a:r>
              <a:rPr lang="en-GB" dirty="0">
                <a:latin typeface="Century Gothic"/>
                <a:cs typeface="Century Gothic"/>
              </a:rPr>
              <a:t>value of individual heterogeneous sectors is assumed to grow proportional to GDP growth.</a:t>
            </a:r>
          </a:p>
          <a:p>
            <a:pPr marL="342900" indent="-342900" algn="just">
              <a:buFont typeface="+mj-lt"/>
              <a:buAutoNum type="arabicPeriod"/>
            </a:pPr>
            <a:r>
              <a:rPr lang="en-GB" dirty="0" smtClean="0">
                <a:latin typeface="Century Gothic"/>
                <a:cs typeface="Century Gothic"/>
              </a:rPr>
              <a:t>Added </a:t>
            </a:r>
            <a:r>
              <a:rPr lang="en-GB" dirty="0">
                <a:latin typeface="Century Gothic"/>
                <a:cs typeface="Century Gothic"/>
              </a:rPr>
              <a:t>value is defined as gross profit, which equals revenue minus cost of sold goods and services.</a:t>
            </a:r>
          </a:p>
          <a:p>
            <a:pPr marL="342900" indent="-342900" algn="just">
              <a:buFont typeface="+mj-lt"/>
              <a:buAutoNum type="arabicPeriod"/>
            </a:pPr>
            <a:r>
              <a:rPr lang="en-GB" dirty="0" smtClean="0">
                <a:latin typeface="Century Gothic"/>
                <a:cs typeface="Century Gothic"/>
              </a:rPr>
              <a:t>Emissions </a:t>
            </a:r>
            <a:r>
              <a:rPr lang="en-GB" dirty="0">
                <a:latin typeface="Century Gothic"/>
                <a:cs typeface="Century Gothic"/>
              </a:rPr>
              <a:t>from heat, steam, and cooling are negligible compared with those of electricity; this also holds for the longer term.</a:t>
            </a:r>
          </a:p>
          <a:p>
            <a:pPr marL="342900" indent="-342900" algn="just">
              <a:buFont typeface="+mj-lt"/>
              <a:buAutoNum type="arabicPeriod"/>
            </a:pPr>
            <a:r>
              <a:rPr lang="en-GB" dirty="0" smtClean="0">
                <a:latin typeface="Century Gothic"/>
                <a:cs typeface="Century Gothic"/>
              </a:rPr>
              <a:t>Road </a:t>
            </a:r>
            <a:r>
              <a:rPr lang="en-GB" dirty="0">
                <a:latin typeface="Century Gothic"/>
                <a:cs typeface="Century Gothic"/>
              </a:rPr>
              <a:t>vehicles are assumed to have a lifetime of 15 years; the carbon efficiency of new vehicles is calculated based on this assumption.</a:t>
            </a:r>
            <a:endParaRPr lang="en-GB" sz="1400" dirty="0">
              <a:latin typeface="Century Gothic"/>
              <a:cs typeface="Century Gothic"/>
            </a:endParaRPr>
          </a:p>
        </p:txBody>
      </p:sp>
    </p:spTree>
    <p:extLst>
      <p:ext uri="{BB962C8B-B14F-4D97-AF65-F5344CB8AC3E}">
        <p14:creationId xmlns:p14="http://schemas.microsoft.com/office/powerpoint/2010/main" val="225548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Coverage</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pic>
        <p:nvPicPr>
          <p:cNvPr id="3" name="Imagen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7560" y="148070"/>
            <a:ext cx="3627266" cy="4077021"/>
          </a:xfrm>
          <a:prstGeom prst="rect">
            <a:avLst/>
          </a:prstGeom>
        </p:spPr>
      </p:pic>
      <p:sp>
        <p:nvSpPr>
          <p:cNvPr id="41" name="CuadroTexto 40"/>
          <p:cNvSpPr txBox="1"/>
          <p:nvPr/>
        </p:nvSpPr>
        <p:spPr>
          <a:xfrm>
            <a:off x="5769649" y="1230067"/>
            <a:ext cx="2697264" cy="2462213"/>
          </a:xfrm>
          <a:prstGeom prst="rect">
            <a:avLst/>
          </a:prstGeom>
          <a:noFill/>
        </p:spPr>
        <p:txBody>
          <a:bodyPr wrap="square" rtlCol="0">
            <a:spAutoFit/>
          </a:bodyPr>
          <a:lstStyle/>
          <a:p>
            <a:pPr algn="just"/>
            <a:r>
              <a:rPr lang="en-GB" sz="1400" dirty="0" smtClean="0">
                <a:latin typeface="Century Gothic"/>
                <a:cs typeface="Century Gothic"/>
              </a:rPr>
              <a:t>About 60% of the global GHG emissions are covered by the SDA methodology.</a:t>
            </a:r>
          </a:p>
          <a:p>
            <a:pPr algn="just"/>
            <a:endParaRPr lang="en-GB" sz="1400" dirty="0">
              <a:latin typeface="Century Gothic"/>
              <a:cs typeface="Century Gothic"/>
            </a:endParaRPr>
          </a:p>
          <a:p>
            <a:pPr marL="171450" indent="-171450" algn="just">
              <a:buFont typeface="Arial"/>
              <a:buChar char="•"/>
            </a:pPr>
            <a:r>
              <a:rPr lang="en-GB" sz="1400" dirty="0" smtClean="0">
                <a:latin typeface="Century Gothic"/>
                <a:cs typeface="Century Gothic"/>
              </a:rPr>
              <a:t>Fossil fuel extraction and production not covered</a:t>
            </a:r>
          </a:p>
          <a:p>
            <a:pPr marL="171450" indent="-171450" algn="just">
              <a:buFont typeface="Arial"/>
              <a:buChar char="•"/>
            </a:pPr>
            <a:r>
              <a:rPr lang="en-GB" sz="1400" dirty="0" smtClean="0">
                <a:latin typeface="Century Gothic"/>
                <a:cs typeface="Century Gothic"/>
              </a:rPr>
              <a:t>Emissions from the residential sector (buildings) not covered</a:t>
            </a:r>
          </a:p>
          <a:p>
            <a:pPr marL="171450" indent="-171450" algn="just">
              <a:buFont typeface="Arial"/>
              <a:buChar char="•"/>
            </a:pPr>
            <a:r>
              <a:rPr lang="en-GB" sz="1400" dirty="0" smtClean="0">
                <a:latin typeface="Century Gothic"/>
                <a:cs typeface="Century Gothic"/>
              </a:rPr>
              <a:t>LULUCF emissions not covered (in version 1)</a:t>
            </a:r>
            <a:endParaRPr lang="en-GB" sz="1400" dirty="0">
              <a:latin typeface="Century Gothic"/>
              <a:cs typeface="Century Gothic"/>
            </a:endParaRPr>
          </a:p>
        </p:txBody>
      </p:sp>
    </p:spTree>
    <p:extLst>
      <p:ext uri="{BB962C8B-B14F-4D97-AF65-F5344CB8AC3E}">
        <p14:creationId xmlns:p14="http://schemas.microsoft.com/office/powerpoint/2010/main" val="1697060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2DS Decarbonisation Pathway</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pic>
        <p:nvPicPr>
          <p:cNvPr id="15" name="Imagen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7283" y="684598"/>
            <a:ext cx="6421685" cy="3569501"/>
          </a:xfrm>
          <a:prstGeom prst="rect">
            <a:avLst/>
          </a:prstGeom>
        </p:spPr>
      </p:pic>
      <p:cxnSp>
        <p:nvCxnSpPr>
          <p:cNvPr id="16" name="Conector recto de flecha 15"/>
          <p:cNvCxnSpPr/>
          <p:nvPr/>
        </p:nvCxnSpPr>
        <p:spPr>
          <a:xfrm>
            <a:off x="6743924" y="2640729"/>
            <a:ext cx="1" cy="977711"/>
          </a:xfrm>
          <a:prstGeom prst="straightConnector1">
            <a:avLst/>
          </a:prstGeom>
          <a:ln>
            <a:solidFill>
              <a:schemeClr val="accent4">
                <a:lumMod val="50000"/>
              </a:schemeClr>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7" name="CuadroTexto 16"/>
          <p:cNvSpPr txBox="1"/>
          <p:nvPr/>
        </p:nvSpPr>
        <p:spPr>
          <a:xfrm>
            <a:off x="6620296" y="2910112"/>
            <a:ext cx="902234" cy="400110"/>
          </a:xfrm>
          <a:prstGeom prst="rect">
            <a:avLst/>
          </a:prstGeom>
          <a:noFill/>
        </p:spPr>
        <p:txBody>
          <a:bodyPr wrap="square" rtlCol="0">
            <a:spAutoFit/>
          </a:bodyPr>
          <a:lstStyle/>
          <a:p>
            <a:pPr algn="ctr"/>
            <a:r>
              <a:rPr lang="en-GB" sz="1000" dirty="0" smtClean="0">
                <a:latin typeface="Century Gothic"/>
                <a:cs typeface="Century Gothic"/>
              </a:rPr>
              <a:t>SDA coverage</a:t>
            </a:r>
            <a:endParaRPr lang="en-GB" sz="1000" dirty="0">
              <a:latin typeface="Century Gothic"/>
              <a:cs typeface="Century Gothic"/>
            </a:endParaRPr>
          </a:p>
        </p:txBody>
      </p:sp>
      <p:sp>
        <p:nvSpPr>
          <p:cNvPr id="18" name="Rectángulo 17"/>
          <p:cNvSpPr/>
          <p:nvPr/>
        </p:nvSpPr>
        <p:spPr>
          <a:xfrm>
            <a:off x="4936835" y="919239"/>
            <a:ext cx="1683461" cy="369332"/>
          </a:xfrm>
          <a:prstGeom prst="rect">
            <a:avLst/>
          </a:prstGeom>
        </p:spPr>
        <p:txBody>
          <a:bodyPr wrap="none">
            <a:spAutoFit/>
          </a:bodyPr>
          <a:lstStyle/>
          <a:p>
            <a:r>
              <a:rPr lang="en-GB" dirty="0">
                <a:latin typeface="Century Gothic"/>
                <a:cs typeface="Century Gothic"/>
              </a:rPr>
              <a:t>1055 GTCO</a:t>
            </a:r>
            <a:r>
              <a:rPr lang="en-GB" baseline="-25000" dirty="0">
                <a:latin typeface="Century Gothic"/>
                <a:cs typeface="Century Gothic"/>
              </a:rPr>
              <a:t>2</a:t>
            </a:r>
            <a:r>
              <a:rPr lang="en-GB" dirty="0">
                <a:latin typeface="Century Gothic"/>
                <a:cs typeface="Century Gothic"/>
              </a:rPr>
              <a:t>e </a:t>
            </a:r>
            <a:endParaRPr lang="en-GB" dirty="0"/>
          </a:p>
        </p:txBody>
      </p:sp>
    </p:spTree>
    <p:extLst>
      <p:ext uri="{BB962C8B-B14F-4D97-AF65-F5344CB8AC3E}">
        <p14:creationId xmlns:p14="http://schemas.microsoft.com/office/powerpoint/2010/main" val="226639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Sectoral Breakdown</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pic>
        <p:nvPicPr>
          <p:cNvPr id="3" name="Imagen 2"/>
          <p:cNvPicPr>
            <a:picLocks noChangeAspect="1"/>
          </p:cNvPicPr>
          <p:nvPr/>
        </p:nvPicPr>
        <p:blipFill>
          <a:blip r:embed="rId7"/>
          <a:stretch>
            <a:fillRect/>
          </a:stretch>
        </p:blipFill>
        <p:spPr>
          <a:xfrm>
            <a:off x="1479550" y="595793"/>
            <a:ext cx="5924059" cy="3663410"/>
          </a:xfrm>
          <a:prstGeom prst="rect">
            <a:avLst/>
          </a:prstGeom>
        </p:spPr>
      </p:pic>
    </p:spTree>
    <p:extLst>
      <p:ext uri="{BB962C8B-B14F-4D97-AF65-F5344CB8AC3E}">
        <p14:creationId xmlns:p14="http://schemas.microsoft.com/office/powerpoint/2010/main" val="163769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ángulo 61"/>
          <p:cNvSpPr/>
          <p:nvPr/>
        </p:nvSpPr>
        <p:spPr>
          <a:xfrm>
            <a:off x="61648" y="2499195"/>
            <a:ext cx="930272" cy="159414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err="1" smtClean="0">
                <a:solidFill>
                  <a:srgbClr val="262626"/>
                </a:solidFill>
                <a:latin typeface="Century Gothic"/>
                <a:cs typeface="Century Gothic"/>
              </a:rPr>
              <a:t>Heterogenous</a:t>
            </a:r>
            <a:endParaRPr lang="es-ES" sz="800" dirty="0">
              <a:solidFill>
                <a:srgbClr val="262626"/>
              </a:solidFill>
              <a:latin typeface="Century Gothic"/>
              <a:cs typeface="Century Gothic"/>
            </a:endParaRPr>
          </a:p>
        </p:txBody>
      </p:sp>
      <p:sp>
        <p:nvSpPr>
          <p:cNvPr id="76" name="Rectángulo 75"/>
          <p:cNvSpPr/>
          <p:nvPr/>
        </p:nvSpPr>
        <p:spPr>
          <a:xfrm>
            <a:off x="61648" y="519195"/>
            <a:ext cx="930272" cy="1980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err="1" smtClean="0">
                <a:solidFill>
                  <a:srgbClr val="262626"/>
                </a:solidFill>
                <a:latin typeface="Century Gothic"/>
                <a:cs typeface="Century Gothic"/>
              </a:rPr>
              <a:t>Homogenous</a:t>
            </a:r>
            <a:endParaRPr lang="es-ES" sz="800" dirty="0">
              <a:solidFill>
                <a:srgbClr val="262626"/>
              </a:solidFill>
              <a:latin typeface="Century Gothic"/>
              <a:cs typeface="Century Gothic"/>
            </a:endParaRPr>
          </a:p>
        </p:txBody>
      </p:sp>
      <p:pic>
        <p:nvPicPr>
          <p:cNvPr id="77" name="Picture 1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3766" y="519195"/>
            <a:ext cx="3358340" cy="1860653"/>
          </a:xfrm>
          <a:prstGeom prst="rect">
            <a:avLst/>
          </a:prstGeom>
          <a:noFill/>
        </p:spPr>
      </p:pic>
      <p:pic>
        <p:nvPicPr>
          <p:cNvPr id="78" name="Picture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765" y="2499195"/>
            <a:ext cx="3358341" cy="1773778"/>
          </a:xfrm>
          <a:prstGeom prst="rect">
            <a:avLst/>
          </a:prstGeom>
          <a:noFill/>
        </p:spPr>
      </p:pic>
      <p:sp>
        <p:nvSpPr>
          <p:cNvPr id="79" name="CuadroTexto 31"/>
          <p:cNvSpPr txBox="1"/>
          <p:nvPr/>
        </p:nvSpPr>
        <p:spPr>
          <a:xfrm>
            <a:off x="4657517" y="804239"/>
            <a:ext cx="4340301" cy="1169551"/>
          </a:xfrm>
          <a:prstGeom prst="rect">
            <a:avLst/>
          </a:prstGeom>
          <a:solidFill>
            <a:schemeClr val="bg1">
              <a:lumMod val="85000"/>
            </a:schemeClr>
          </a:solidFill>
          <a:ln>
            <a:noFill/>
          </a:ln>
        </p:spPr>
        <p:txBody>
          <a:bodyPr wrap="square" rtlCol="0">
            <a:spAutoFit/>
          </a:bodyPr>
          <a:lstStyle/>
          <a:p>
            <a:pPr algn="just"/>
            <a:r>
              <a:rPr lang="en-US" sz="1000" dirty="0" smtClean="0">
                <a:latin typeface="Century Gothic"/>
                <a:cs typeface="Century Gothic"/>
              </a:rPr>
              <a:t>The </a:t>
            </a:r>
            <a:r>
              <a:rPr lang="en-US" sz="1000" dirty="0">
                <a:latin typeface="Century Gothic"/>
                <a:cs typeface="Century Gothic"/>
              </a:rPr>
              <a:t>methodology assumes that the carbon intensity for the companies in all homogeneous sectors tend to converge in </a:t>
            </a:r>
            <a:r>
              <a:rPr lang="en-US" sz="1000" dirty="0" smtClean="0">
                <a:latin typeface="Century Gothic"/>
                <a:cs typeface="Century Gothic"/>
              </a:rPr>
              <a:t>2050. The rate </a:t>
            </a:r>
            <a:r>
              <a:rPr lang="en-US" sz="1000" dirty="0">
                <a:latin typeface="Century Gothic"/>
                <a:cs typeface="Century Gothic"/>
              </a:rPr>
              <a:t>of convergence depends on the differential between the carbon intensity of the company and the 2ºC carbon intensity of the sector. This differential declines linearly over time until 2050, when the carbon intensity of all companies is the same as the 2ºC carbon intensity for the </a:t>
            </a:r>
            <a:r>
              <a:rPr lang="en-US" sz="1000" dirty="0" smtClean="0">
                <a:latin typeface="Century Gothic"/>
                <a:cs typeface="Century Gothic"/>
              </a:rPr>
              <a:t>sector.</a:t>
            </a:r>
            <a:endParaRPr lang="en-US" sz="1000" dirty="0">
              <a:latin typeface="Century Gothic"/>
              <a:cs typeface="Century Gothic"/>
            </a:endParaRPr>
          </a:p>
        </p:txBody>
      </p:sp>
      <p:sp>
        <p:nvSpPr>
          <p:cNvPr id="80" name="CuadroTexto 31"/>
          <p:cNvSpPr txBox="1"/>
          <p:nvPr/>
        </p:nvSpPr>
        <p:spPr>
          <a:xfrm>
            <a:off x="4657518" y="2733484"/>
            <a:ext cx="4340301" cy="1169551"/>
          </a:xfrm>
          <a:prstGeom prst="rect">
            <a:avLst/>
          </a:prstGeom>
          <a:solidFill>
            <a:schemeClr val="bg1">
              <a:lumMod val="85000"/>
            </a:schemeClr>
          </a:solidFill>
          <a:ln>
            <a:noFill/>
          </a:ln>
        </p:spPr>
        <p:txBody>
          <a:bodyPr wrap="square" rtlCol="0">
            <a:spAutoFit/>
          </a:bodyPr>
          <a:lstStyle/>
          <a:p>
            <a:pPr algn="just"/>
            <a:r>
              <a:rPr lang="en-GB" sz="1000" dirty="0">
                <a:latin typeface="Century Gothic"/>
                <a:cs typeface="Century Gothic"/>
              </a:rPr>
              <a:t>For more heterogeneous sectors </a:t>
            </a:r>
            <a:r>
              <a:rPr lang="en-GB" sz="1000" dirty="0" smtClean="0">
                <a:latin typeface="Century Gothic"/>
                <a:cs typeface="Century Gothic"/>
              </a:rPr>
              <a:t>the </a:t>
            </a:r>
            <a:r>
              <a:rPr lang="en-GB" sz="1000" dirty="0">
                <a:latin typeface="Century Gothic"/>
                <a:cs typeface="Century Gothic"/>
              </a:rPr>
              <a:t>methodology uses value-added as an indicator of activity in the sector. </a:t>
            </a:r>
            <a:r>
              <a:rPr lang="en-GB" sz="1000" dirty="0" smtClean="0">
                <a:latin typeface="Century Gothic"/>
                <a:cs typeface="Century Gothic"/>
              </a:rPr>
              <a:t>‘</a:t>
            </a:r>
            <a:r>
              <a:rPr lang="en-GB" sz="1000" dirty="0">
                <a:latin typeface="Century Gothic"/>
                <a:cs typeface="Century Gothic"/>
              </a:rPr>
              <a:t>G</a:t>
            </a:r>
            <a:r>
              <a:rPr lang="en-GB" sz="1000" dirty="0" smtClean="0">
                <a:latin typeface="Century Gothic"/>
                <a:cs typeface="Century Gothic"/>
              </a:rPr>
              <a:t>ross </a:t>
            </a:r>
            <a:r>
              <a:rPr lang="en-GB" sz="1000" dirty="0">
                <a:latin typeface="Century Gothic"/>
                <a:cs typeface="Century Gothic"/>
              </a:rPr>
              <a:t>profit’ is used as a proxy for value-added. </a:t>
            </a:r>
            <a:r>
              <a:rPr lang="en-GB" sz="1000" dirty="0" smtClean="0">
                <a:latin typeface="Century Gothic"/>
                <a:cs typeface="Century Gothic"/>
              </a:rPr>
              <a:t>In </a:t>
            </a:r>
            <a:r>
              <a:rPr lang="en-GB" sz="1000" dirty="0">
                <a:latin typeface="Century Gothic"/>
                <a:cs typeface="Century Gothic"/>
              </a:rPr>
              <a:t>the absence of more sector-specific decarbonisation pathways, a reasonable alternative is to depict how the carbon-intensities of different companies would compress in order to be within a broad 2ºC carbon </a:t>
            </a:r>
            <a:r>
              <a:rPr lang="en-GB" sz="1000" dirty="0" smtClean="0">
                <a:latin typeface="Century Gothic"/>
                <a:cs typeface="Century Gothic"/>
              </a:rPr>
              <a:t>budget.</a:t>
            </a:r>
          </a:p>
          <a:p>
            <a:pPr algn="just"/>
            <a:endParaRPr lang="en-US" sz="1000" dirty="0">
              <a:latin typeface="Century Gothic"/>
              <a:cs typeface="Century Gothic"/>
            </a:endParaRPr>
          </a:p>
        </p:txBody>
      </p:sp>
      <p:sp>
        <p:nvSpPr>
          <p:cNvPr id="18"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Compression &amp; Convergence</a:t>
            </a:r>
            <a:endParaRPr lang="es-MX" sz="2200" b="1" spc="-117" dirty="0">
              <a:solidFill>
                <a:schemeClr val="tx1">
                  <a:lumMod val="85000"/>
                  <a:lumOff val="15000"/>
                </a:schemeClr>
              </a:solidFill>
              <a:latin typeface="Arial Narrow" panose="020B0606020202030204" pitchFamily="34" charset="0"/>
            </a:endParaRPr>
          </a:p>
        </p:txBody>
      </p:sp>
      <p:pic>
        <p:nvPicPr>
          <p:cNvPr id="19" name="30 Imag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0"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1"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2"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3"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4"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5" name="22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6" name="23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7" name="24 Imagen"/>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8" name="25 Imagen"/>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Tree>
    <p:extLst>
      <p:ext uri="{BB962C8B-B14F-4D97-AF65-F5344CB8AC3E}">
        <p14:creationId xmlns:p14="http://schemas.microsoft.com/office/powerpoint/2010/main" val="2208570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31"/>
          <p:cNvSpPr txBox="1"/>
          <p:nvPr/>
        </p:nvSpPr>
        <p:spPr>
          <a:xfrm>
            <a:off x="4367590" y="1983951"/>
            <a:ext cx="4564627" cy="900246"/>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a:t>Taking the total electricity consumption at the sector level, the 2ºC budget for the generation of this electricity (i.e. using the 2ºC carbon intensity indicator for the power sector), and the total </a:t>
            </a:r>
            <a:r>
              <a:rPr lang="en-US" sz="1050" dirty="0" err="1"/>
              <a:t>sectoral</a:t>
            </a:r>
            <a:r>
              <a:rPr lang="en-US" sz="1050" dirty="0"/>
              <a:t> activity, it is possible to estimate the Scope 2 carbon intensity for a sector.</a:t>
            </a:r>
            <a:endParaRPr lang="es-ES" sz="1050" dirty="0"/>
          </a:p>
        </p:txBody>
      </p:sp>
      <p:sp>
        <p:nvSpPr>
          <p:cNvPr id="18" name="Triángulo isósceles 58"/>
          <p:cNvSpPr/>
          <p:nvPr/>
        </p:nvSpPr>
        <p:spPr>
          <a:xfrm flipV="1">
            <a:off x="5291236" y="1608964"/>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31"/>
          <p:cNvSpPr txBox="1"/>
          <p:nvPr/>
        </p:nvSpPr>
        <p:spPr>
          <a:xfrm>
            <a:off x="4367590" y="710051"/>
            <a:ext cx="4564627" cy="738664"/>
          </a:xfrm>
          <a:prstGeom prst="rect">
            <a:avLst/>
          </a:prstGeom>
          <a:noFill/>
        </p:spPr>
        <p:txBody>
          <a:bodyPr wrap="square" rtlCol="0">
            <a:spAutoFit/>
          </a:bodyPr>
          <a:lstStyle/>
          <a:p>
            <a:pPr algn="just"/>
            <a:r>
              <a:rPr lang="en-US" sz="1050" dirty="0">
                <a:latin typeface="Century Gothic"/>
                <a:cs typeface="Century Gothic"/>
              </a:rPr>
              <a:t>Consumption of electricity represents the vast majority of Scope 2 emissions and the lack of 2ºC </a:t>
            </a:r>
            <a:r>
              <a:rPr lang="en-US" sz="1050" dirty="0" err="1">
                <a:latin typeface="Century Gothic"/>
                <a:cs typeface="Century Gothic"/>
              </a:rPr>
              <a:t>decarbonisation</a:t>
            </a:r>
            <a:r>
              <a:rPr lang="en-US" sz="1050" dirty="0">
                <a:latin typeface="Century Gothic"/>
                <a:cs typeface="Century Gothic"/>
              </a:rPr>
              <a:t> models for the heat and steam sectors, the indirect GHG emissions from consumption of purchased electricity is used as a proxy for Scope 2 </a:t>
            </a:r>
            <a:r>
              <a:rPr lang="en-US" sz="1050" dirty="0" smtClean="0">
                <a:latin typeface="Century Gothic"/>
                <a:cs typeface="Century Gothic"/>
              </a:rPr>
              <a:t>emissions</a:t>
            </a:r>
            <a:endParaRPr lang="es-ES" sz="1000" dirty="0">
              <a:latin typeface="Century Gothic"/>
              <a:cs typeface="Century Gothic"/>
            </a:endParaRPr>
          </a:p>
        </p:txBody>
      </p:sp>
      <p:sp>
        <p:nvSpPr>
          <p:cNvPr id="20" name="CuadroTexto 31"/>
          <p:cNvSpPr txBox="1"/>
          <p:nvPr/>
        </p:nvSpPr>
        <p:spPr>
          <a:xfrm>
            <a:off x="4367590" y="3561190"/>
            <a:ext cx="4564627" cy="577081"/>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smtClean="0"/>
              <a:t>Scope 2 emissions (and carbon intensity) for a company can be derived using the principle of compression (</a:t>
            </a:r>
            <a:r>
              <a:rPr lang="en-US" sz="1050" dirty="0" err="1" smtClean="0"/>
              <a:t>heterogenous</a:t>
            </a:r>
            <a:r>
              <a:rPr lang="en-US" sz="1050" dirty="0" smtClean="0"/>
              <a:t> sector) or convergence (homogenous sectors) </a:t>
            </a:r>
            <a:endParaRPr lang="es-ES" sz="1050" dirty="0"/>
          </a:p>
        </p:txBody>
      </p:sp>
      <p:sp>
        <p:nvSpPr>
          <p:cNvPr id="21" name="Triángulo isósceles 58"/>
          <p:cNvSpPr/>
          <p:nvPr/>
        </p:nvSpPr>
        <p:spPr>
          <a:xfrm flipV="1">
            <a:off x="5291236" y="3172795"/>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2" name="Imagen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60" y="830486"/>
            <a:ext cx="4287934" cy="2922147"/>
          </a:xfrm>
          <a:prstGeom prst="rect">
            <a:avLst/>
          </a:prstGeom>
        </p:spPr>
      </p:pic>
      <p:pic>
        <p:nvPicPr>
          <p:cNvPr id="24" name="30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Scope 2 Target</a:t>
            </a:r>
            <a:endParaRPr lang="es-MX" sz="2200" b="1" spc="-117" dirty="0">
              <a:solidFill>
                <a:schemeClr val="tx1">
                  <a:lumMod val="85000"/>
                  <a:lumOff val="15000"/>
                </a:schemeClr>
              </a:solidFill>
              <a:latin typeface="Arial Narrow" panose="020B0606020202030204" pitchFamily="34" charset="0"/>
            </a:endParaRPr>
          </a:p>
        </p:txBody>
      </p:sp>
    </p:spTree>
    <p:extLst>
      <p:ext uri="{BB962C8B-B14F-4D97-AF65-F5344CB8AC3E}">
        <p14:creationId xmlns:p14="http://schemas.microsoft.com/office/powerpoint/2010/main" val="392962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31"/>
          <p:cNvSpPr txBox="1"/>
          <p:nvPr/>
        </p:nvSpPr>
        <p:spPr>
          <a:xfrm>
            <a:off x="4367590" y="1983951"/>
            <a:ext cx="4564627" cy="900246"/>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a:t>Taking the total electricity consumption at the sector level, the 2ºC budget for the generation of this electricity (i.e. using the 2ºC carbon intensity indicator for the power sector), and the total </a:t>
            </a:r>
            <a:r>
              <a:rPr lang="en-US" sz="1050" dirty="0" err="1"/>
              <a:t>sectoral</a:t>
            </a:r>
            <a:r>
              <a:rPr lang="en-US" sz="1050" dirty="0"/>
              <a:t> activity, it is possible to estimate the Scope 2 carbon intensity for a sector.</a:t>
            </a:r>
            <a:endParaRPr lang="es-ES" sz="1050" dirty="0"/>
          </a:p>
        </p:txBody>
      </p:sp>
      <p:sp>
        <p:nvSpPr>
          <p:cNvPr id="18" name="Triángulo isósceles 58"/>
          <p:cNvSpPr/>
          <p:nvPr/>
        </p:nvSpPr>
        <p:spPr>
          <a:xfrm flipV="1">
            <a:off x="5291236" y="1608964"/>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31"/>
          <p:cNvSpPr txBox="1"/>
          <p:nvPr/>
        </p:nvSpPr>
        <p:spPr>
          <a:xfrm>
            <a:off x="4367590" y="710051"/>
            <a:ext cx="4564627" cy="738664"/>
          </a:xfrm>
          <a:prstGeom prst="rect">
            <a:avLst/>
          </a:prstGeom>
          <a:noFill/>
        </p:spPr>
        <p:txBody>
          <a:bodyPr wrap="square" rtlCol="0">
            <a:spAutoFit/>
          </a:bodyPr>
          <a:lstStyle/>
          <a:p>
            <a:pPr algn="just"/>
            <a:r>
              <a:rPr lang="en-US" sz="1050" dirty="0">
                <a:latin typeface="Century Gothic"/>
                <a:cs typeface="Century Gothic"/>
              </a:rPr>
              <a:t>Consumption of electricity represents the vast majority of Scope 2 emissions and the lack of 2ºC </a:t>
            </a:r>
            <a:r>
              <a:rPr lang="en-US" sz="1050" dirty="0" err="1">
                <a:latin typeface="Century Gothic"/>
                <a:cs typeface="Century Gothic"/>
              </a:rPr>
              <a:t>decarbonisation</a:t>
            </a:r>
            <a:r>
              <a:rPr lang="en-US" sz="1050" dirty="0">
                <a:latin typeface="Century Gothic"/>
                <a:cs typeface="Century Gothic"/>
              </a:rPr>
              <a:t> models for the heat and steam sectors, the indirect GHG emissions from consumption of purchased electricity is used as a proxy for Scope 2 </a:t>
            </a:r>
            <a:r>
              <a:rPr lang="en-US" sz="1050" dirty="0" smtClean="0">
                <a:latin typeface="Century Gothic"/>
                <a:cs typeface="Century Gothic"/>
              </a:rPr>
              <a:t>emissions</a:t>
            </a:r>
            <a:endParaRPr lang="es-ES" sz="1000" dirty="0">
              <a:latin typeface="Century Gothic"/>
              <a:cs typeface="Century Gothic"/>
            </a:endParaRPr>
          </a:p>
        </p:txBody>
      </p:sp>
      <p:sp>
        <p:nvSpPr>
          <p:cNvPr id="20" name="CuadroTexto 31"/>
          <p:cNvSpPr txBox="1"/>
          <p:nvPr/>
        </p:nvSpPr>
        <p:spPr>
          <a:xfrm>
            <a:off x="4367590" y="3561190"/>
            <a:ext cx="4564627" cy="577081"/>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smtClean="0"/>
              <a:t>Scope 2 emissions (and carbon intensity) for a company can be derived using the principle of compression (</a:t>
            </a:r>
            <a:r>
              <a:rPr lang="en-US" sz="1050" dirty="0" err="1" smtClean="0"/>
              <a:t>heterogenous</a:t>
            </a:r>
            <a:r>
              <a:rPr lang="en-US" sz="1050" dirty="0" smtClean="0"/>
              <a:t> sector) or convergence (homogenous sectors) </a:t>
            </a:r>
            <a:endParaRPr lang="es-ES" sz="1050" dirty="0"/>
          </a:p>
        </p:txBody>
      </p:sp>
      <p:sp>
        <p:nvSpPr>
          <p:cNvPr id="21" name="Triángulo isósceles 58"/>
          <p:cNvSpPr/>
          <p:nvPr/>
        </p:nvSpPr>
        <p:spPr>
          <a:xfrm flipV="1">
            <a:off x="5291236" y="3172795"/>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Scope 2 Target</a:t>
            </a:r>
            <a:endParaRPr lang="es-MX" sz="2200" b="1" spc="-117" dirty="0">
              <a:solidFill>
                <a:schemeClr val="tx1">
                  <a:lumMod val="85000"/>
                  <a:lumOff val="15000"/>
                </a:schemeClr>
              </a:solidFill>
              <a:latin typeface="Arial Narrow" panose="020B0606020202030204" pitchFamily="34" charset="0"/>
            </a:endParaRPr>
          </a:p>
        </p:txBody>
      </p:sp>
      <p:pic>
        <p:nvPicPr>
          <p:cNvPr id="23" name="Imagen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808673"/>
            <a:ext cx="4328794" cy="2952031"/>
          </a:xfrm>
          <a:prstGeom prst="rect">
            <a:avLst/>
          </a:prstGeom>
        </p:spPr>
      </p:pic>
    </p:spTree>
    <p:extLst>
      <p:ext uri="{BB962C8B-B14F-4D97-AF65-F5344CB8AC3E}">
        <p14:creationId xmlns:p14="http://schemas.microsoft.com/office/powerpoint/2010/main" val="1831805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31"/>
          <p:cNvSpPr txBox="1"/>
          <p:nvPr/>
        </p:nvSpPr>
        <p:spPr>
          <a:xfrm>
            <a:off x="4367590" y="1983951"/>
            <a:ext cx="4564627" cy="900246"/>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a:t>Taking the total electricity consumption at the sector level, the 2ºC budget for the generation of this electricity (i.e. using the 2ºC carbon intensity indicator for the power sector), and the total </a:t>
            </a:r>
            <a:r>
              <a:rPr lang="en-US" sz="1050" dirty="0" err="1"/>
              <a:t>sectoral</a:t>
            </a:r>
            <a:r>
              <a:rPr lang="en-US" sz="1050" dirty="0"/>
              <a:t> activity, it is possible to estimate the Scope 2 carbon intensity for a sector.</a:t>
            </a:r>
            <a:endParaRPr lang="es-ES" sz="1050" dirty="0"/>
          </a:p>
        </p:txBody>
      </p:sp>
      <p:sp>
        <p:nvSpPr>
          <p:cNvPr id="18" name="Triángulo isósceles 58"/>
          <p:cNvSpPr/>
          <p:nvPr/>
        </p:nvSpPr>
        <p:spPr>
          <a:xfrm flipV="1">
            <a:off x="5291236" y="1608964"/>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31"/>
          <p:cNvSpPr txBox="1"/>
          <p:nvPr/>
        </p:nvSpPr>
        <p:spPr>
          <a:xfrm>
            <a:off x="4367590" y="710051"/>
            <a:ext cx="4564627" cy="738664"/>
          </a:xfrm>
          <a:prstGeom prst="rect">
            <a:avLst/>
          </a:prstGeom>
          <a:noFill/>
        </p:spPr>
        <p:txBody>
          <a:bodyPr wrap="square" rtlCol="0">
            <a:spAutoFit/>
          </a:bodyPr>
          <a:lstStyle/>
          <a:p>
            <a:pPr algn="just"/>
            <a:r>
              <a:rPr lang="en-US" sz="1050" dirty="0">
                <a:latin typeface="Century Gothic"/>
                <a:cs typeface="Century Gothic"/>
              </a:rPr>
              <a:t>Consumption of electricity represents the vast majority of Scope 2 emissions and the lack of 2ºC </a:t>
            </a:r>
            <a:r>
              <a:rPr lang="en-US" sz="1050" dirty="0" err="1">
                <a:latin typeface="Century Gothic"/>
                <a:cs typeface="Century Gothic"/>
              </a:rPr>
              <a:t>decarbonisation</a:t>
            </a:r>
            <a:r>
              <a:rPr lang="en-US" sz="1050" dirty="0">
                <a:latin typeface="Century Gothic"/>
                <a:cs typeface="Century Gothic"/>
              </a:rPr>
              <a:t> models for the heat and steam sectors, the indirect GHG emissions from consumption of purchased electricity is used as a proxy for Scope 2 </a:t>
            </a:r>
            <a:r>
              <a:rPr lang="en-US" sz="1050" dirty="0" smtClean="0">
                <a:latin typeface="Century Gothic"/>
                <a:cs typeface="Century Gothic"/>
              </a:rPr>
              <a:t>emissions</a:t>
            </a:r>
            <a:endParaRPr lang="es-ES" sz="1000" dirty="0">
              <a:latin typeface="Century Gothic"/>
              <a:cs typeface="Century Gothic"/>
            </a:endParaRPr>
          </a:p>
        </p:txBody>
      </p:sp>
      <p:sp>
        <p:nvSpPr>
          <p:cNvPr id="20" name="CuadroTexto 31"/>
          <p:cNvSpPr txBox="1"/>
          <p:nvPr/>
        </p:nvSpPr>
        <p:spPr>
          <a:xfrm>
            <a:off x="4367590" y="3561190"/>
            <a:ext cx="4564627" cy="577081"/>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1050" dirty="0" smtClean="0"/>
              <a:t>Scope 2 emissions (and carbon intensity) for a company can be derived using the principle of compression (</a:t>
            </a:r>
            <a:r>
              <a:rPr lang="en-US" sz="1050" dirty="0" err="1" smtClean="0"/>
              <a:t>heterogenous</a:t>
            </a:r>
            <a:r>
              <a:rPr lang="en-US" sz="1050" dirty="0" smtClean="0"/>
              <a:t> sector) or convergence (homogenous sectors) </a:t>
            </a:r>
            <a:endParaRPr lang="es-ES" sz="1050" dirty="0"/>
          </a:p>
        </p:txBody>
      </p:sp>
      <p:sp>
        <p:nvSpPr>
          <p:cNvPr id="21" name="Triángulo isósceles 58"/>
          <p:cNvSpPr/>
          <p:nvPr/>
        </p:nvSpPr>
        <p:spPr>
          <a:xfrm flipV="1">
            <a:off x="5291236" y="3172795"/>
            <a:ext cx="2717334" cy="17999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Scope 2 Target</a:t>
            </a:r>
            <a:endParaRPr lang="es-MX" sz="2200" b="1" spc="-117" dirty="0">
              <a:solidFill>
                <a:schemeClr val="tx1">
                  <a:lumMod val="85000"/>
                  <a:lumOff val="15000"/>
                </a:schemeClr>
              </a:solidFill>
              <a:latin typeface="Arial Narrow" panose="020B0606020202030204" pitchFamily="34" charset="0"/>
            </a:endParaRPr>
          </a:p>
        </p:txBody>
      </p:sp>
      <p:pic>
        <p:nvPicPr>
          <p:cNvPr id="22" name="Imagen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808674"/>
            <a:ext cx="4331085" cy="2953594"/>
          </a:xfrm>
          <a:prstGeom prst="rect">
            <a:avLst/>
          </a:prstGeom>
        </p:spPr>
      </p:pic>
    </p:spTree>
    <p:extLst>
      <p:ext uri="{BB962C8B-B14F-4D97-AF65-F5344CB8AC3E}">
        <p14:creationId xmlns:p14="http://schemas.microsoft.com/office/powerpoint/2010/main" val="37281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Scope 3 Target</a:t>
            </a:r>
            <a:endParaRPr lang="es-MX" sz="2200" b="1" spc="-117" dirty="0">
              <a:solidFill>
                <a:schemeClr val="tx1">
                  <a:lumMod val="85000"/>
                  <a:lumOff val="15000"/>
                </a:schemeClr>
              </a:solidFill>
              <a:latin typeface="Arial Narrow" panose="020B0606020202030204" pitchFamily="34" charset="0"/>
            </a:endParaRPr>
          </a:p>
        </p:txBody>
      </p:sp>
      <p:pic>
        <p:nvPicPr>
          <p:cNvPr id="23"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739" y="1221052"/>
            <a:ext cx="3537645" cy="2482903"/>
          </a:xfrm>
          <a:prstGeom prst="rect">
            <a:avLst/>
          </a:prstGeom>
        </p:spPr>
      </p:pic>
      <p:graphicFrame>
        <p:nvGraphicFramePr>
          <p:cNvPr id="35" name="Table 3"/>
          <p:cNvGraphicFramePr>
            <a:graphicFrameLocks noGrp="1"/>
          </p:cNvGraphicFramePr>
          <p:nvPr>
            <p:extLst>
              <p:ext uri="{D42A27DB-BD31-4B8C-83A1-F6EECF244321}">
                <p14:modId xmlns:p14="http://schemas.microsoft.com/office/powerpoint/2010/main" val="2836722372"/>
              </p:ext>
            </p:extLst>
          </p:nvPr>
        </p:nvGraphicFramePr>
        <p:xfrm>
          <a:off x="4163653" y="891824"/>
          <a:ext cx="4564628" cy="3135643"/>
        </p:xfrm>
        <a:graphic>
          <a:graphicData uri="http://schemas.openxmlformats.org/drawingml/2006/table">
            <a:tbl>
              <a:tblPr firstRow="1" firstCol="1" bandRow="1">
                <a:tableStyleId>{5C22544A-7EE6-4342-B048-85BDC9FD1C3A}</a:tableStyleId>
              </a:tblPr>
              <a:tblGrid>
                <a:gridCol w="1957122"/>
                <a:gridCol w="2607506"/>
              </a:tblGrid>
              <a:tr h="499089">
                <a:tc>
                  <a:txBody>
                    <a:bodyPr/>
                    <a:lstStyle/>
                    <a:p>
                      <a:pPr>
                        <a:lnSpc>
                          <a:spcPts val="1415"/>
                        </a:lnSpc>
                        <a:spcAft>
                          <a:spcPts val="0"/>
                        </a:spcAft>
                      </a:pPr>
                      <a:r>
                        <a:rPr lang="de-DE" sz="1400" b="1" dirty="0" err="1">
                          <a:effectLst/>
                          <a:latin typeface="Century Gothic"/>
                          <a:cs typeface="Century Gothic"/>
                        </a:rPr>
                        <a:t>Scope</a:t>
                      </a:r>
                      <a:r>
                        <a:rPr lang="de-DE" sz="1400" b="1" dirty="0">
                          <a:effectLst/>
                          <a:latin typeface="Century Gothic"/>
                          <a:cs typeface="Century Gothic"/>
                        </a:rPr>
                        <a:t> 3 </a:t>
                      </a:r>
                      <a:r>
                        <a:rPr lang="de-DE" sz="1400" b="1" dirty="0" err="1">
                          <a:effectLst/>
                          <a:latin typeface="Century Gothic"/>
                          <a:cs typeface="Century Gothic"/>
                        </a:rPr>
                        <a:t>category</a:t>
                      </a:r>
                      <a:endParaRPr lang="de-CH" sz="1400" b="1" dirty="0">
                        <a:effectLst/>
                        <a:latin typeface="Century Gothic"/>
                        <a:ea typeface="Times New Roman"/>
                        <a:cs typeface="Century Gothic"/>
                      </a:endParaRPr>
                    </a:p>
                  </a:txBody>
                  <a:tcPr marL="29092" marR="29092" marT="0" marB="0">
                    <a:solidFill>
                      <a:srgbClr val="404040"/>
                    </a:solidFill>
                  </a:tcPr>
                </a:tc>
                <a:tc>
                  <a:txBody>
                    <a:bodyPr/>
                    <a:lstStyle/>
                    <a:p>
                      <a:pPr>
                        <a:lnSpc>
                          <a:spcPts val="1415"/>
                        </a:lnSpc>
                        <a:spcAft>
                          <a:spcPts val="0"/>
                        </a:spcAft>
                      </a:pPr>
                      <a:r>
                        <a:rPr lang="en-US" sz="1400" b="1" dirty="0">
                          <a:effectLst/>
                          <a:latin typeface="Century Gothic"/>
                          <a:cs typeface="Century Gothic"/>
                        </a:rPr>
                        <a:t>Direction to set targets in line with a 2°C pathway</a:t>
                      </a:r>
                      <a:endParaRPr lang="de-CH" sz="1400" b="1" dirty="0">
                        <a:effectLst/>
                        <a:latin typeface="Century Gothic"/>
                        <a:ea typeface="Times New Roman"/>
                        <a:cs typeface="Century Gothic"/>
                      </a:endParaRPr>
                    </a:p>
                  </a:txBody>
                  <a:tcPr marL="29092" marR="29092" marT="0" marB="0">
                    <a:solidFill>
                      <a:srgbClr val="404040"/>
                    </a:solidFill>
                  </a:tcPr>
                </a:tc>
              </a:tr>
              <a:tr h="1051577">
                <a:tc>
                  <a:txBody>
                    <a:bodyPr/>
                    <a:lstStyle/>
                    <a:p>
                      <a:pPr>
                        <a:lnSpc>
                          <a:spcPts val="1415"/>
                        </a:lnSpc>
                        <a:spcAft>
                          <a:spcPts val="0"/>
                        </a:spcAft>
                      </a:pPr>
                      <a:r>
                        <a:rPr lang="en-US" sz="1200" b="0" dirty="0">
                          <a:effectLst/>
                          <a:latin typeface="Century Gothic"/>
                          <a:cs typeface="Century Gothic"/>
                        </a:rPr>
                        <a:t>Category 1: Purchased goods and services</a:t>
                      </a:r>
                      <a:endParaRPr lang="de-CH" sz="1200" b="0" dirty="0">
                        <a:effectLst/>
                        <a:latin typeface="Century Gothic"/>
                        <a:ea typeface="Times New Roman"/>
                        <a:cs typeface="Century Gothic"/>
                      </a:endParaRPr>
                    </a:p>
                  </a:txBody>
                  <a:tcPr marL="29092" marR="29092" marT="0" marB="0">
                    <a:solidFill>
                      <a:schemeClr val="tx1">
                        <a:lumMod val="75000"/>
                        <a:lumOff val="25000"/>
                      </a:schemeClr>
                    </a:solidFill>
                  </a:tcPr>
                </a:tc>
                <a:tc>
                  <a:txBody>
                    <a:bodyPr/>
                    <a:lstStyle/>
                    <a:p>
                      <a:pPr>
                        <a:lnSpc>
                          <a:spcPts val="1415"/>
                        </a:lnSpc>
                        <a:spcAft>
                          <a:spcPts val="0"/>
                        </a:spcAft>
                      </a:pPr>
                      <a:r>
                        <a:rPr lang="en-US" sz="1100" kern="1200" dirty="0">
                          <a:solidFill>
                            <a:schemeClr val="tx1"/>
                          </a:solidFill>
                          <a:latin typeface="Century Gothic"/>
                          <a:ea typeface="+mn-ea"/>
                          <a:cs typeface="Century Gothic"/>
                        </a:rPr>
                        <a:t>A target can be set based on the 2 °C pathway of the applicable supplier sector (e.g. the chemical sector for companies purchasing chemical compounds).</a:t>
                      </a:r>
                      <a:endParaRPr lang="de-CH" sz="1100" kern="1200" dirty="0">
                        <a:solidFill>
                          <a:schemeClr val="tx1"/>
                        </a:solidFill>
                        <a:latin typeface="Century Gothic"/>
                        <a:ea typeface="+mn-ea"/>
                        <a:cs typeface="Century Gothic"/>
                      </a:endParaRPr>
                    </a:p>
                  </a:txBody>
                  <a:tcPr marL="29092" marR="29092" marT="0" marB="0">
                    <a:solidFill>
                      <a:schemeClr val="accent1">
                        <a:lumMod val="20000"/>
                        <a:lumOff val="80000"/>
                      </a:schemeClr>
                    </a:solidFill>
                  </a:tcPr>
                </a:tc>
              </a:tr>
              <a:tr h="1051577">
                <a:tc>
                  <a:txBody>
                    <a:bodyPr/>
                    <a:lstStyle/>
                    <a:p>
                      <a:pPr>
                        <a:lnSpc>
                          <a:spcPts val="1415"/>
                        </a:lnSpc>
                        <a:spcAft>
                          <a:spcPts val="0"/>
                        </a:spcAft>
                      </a:pPr>
                      <a:r>
                        <a:rPr lang="de-DE" sz="1200" b="0" dirty="0" err="1">
                          <a:effectLst/>
                          <a:latin typeface="Century Gothic"/>
                          <a:cs typeface="Century Gothic"/>
                        </a:rPr>
                        <a:t>Category</a:t>
                      </a:r>
                      <a:r>
                        <a:rPr lang="de-DE" sz="1200" b="0" dirty="0">
                          <a:effectLst/>
                          <a:latin typeface="Century Gothic"/>
                          <a:cs typeface="Century Gothic"/>
                        </a:rPr>
                        <a:t> 6: Business </a:t>
                      </a:r>
                      <a:r>
                        <a:rPr lang="de-DE" sz="1200" b="0" dirty="0" err="1">
                          <a:effectLst/>
                          <a:latin typeface="Century Gothic"/>
                          <a:cs typeface="Century Gothic"/>
                        </a:rPr>
                        <a:t>travel</a:t>
                      </a:r>
                      <a:r>
                        <a:rPr lang="de-DE" sz="1200" b="0" dirty="0">
                          <a:effectLst/>
                          <a:latin typeface="Century Gothic"/>
                          <a:cs typeface="Century Gothic"/>
                        </a:rPr>
                        <a:t>  </a:t>
                      </a:r>
                      <a:endParaRPr lang="de-CH" sz="1200" b="0" dirty="0">
                        <a:effectLst/>
                        <a:latin typeface="Century Gothic"/>
                        <a:ea typeface="Times New Roman"/>
                        <a:cs typeface="Century Gothic"/>
                      </a:endParaRPr>
                    </a:p>
                  </a:txBody>
                  <a:tcPr marL="29092" marR="29092" marT="0" marB="0">
                    <a:solidFill>
                      <a:schemeClr val="tx1">
                        <a:lumMod val="75000"/>
                        <a:lumOff val="25000"/>
                      </a:schemeClr>
                    </a:solidFill>
                  </a:tcPr>
                </a:tc>
                <a:tc>
                  <a:txBody>
                    <a:bodyPr/>
                    <a:lstStyle/>
                    <a:p>
                      <a:pPr>
                        <a:lnSpc>
                          <a:spcPts val="1415"/>
                        </a:lnSpc>
                        <a:spcAft>
                          <a:spcPts val="0"/>
                        </a:spcAft>
                      </a:pPr>
                      <a:r>
                        <a:rPr lang="en-US" sz="1100" kern="1200" dirty="0">
                          <a:solidFill>
                            <a:schemeClr val="tx1"/>
                          </a:solidFill>
                          <a:latin typeface="Century Gothic"/>
                          <a:ea typeface="+mn-ea"/>
                          <a:cs typeface="Century Gothic"/>
                        </a:rPr>
                        <a:t>A target can be set based on the 2°C pathway of the light passenger transport and aviation sector.</a:t>
                      </a:r>
                      <a:endParaRPr lang="de-CH" sz="1100" kern="1200" dirty="0">
                        <a:solidFill>
                          <a:schemeClr val="tx1"/>
                        </a:solidFill>
                        <a:latin typeface="Century Gothic"/>
                        <a:ea typeface="+mn-ea"/>
                        <a:cs typeface="Century Gothic"/>
                      </a:endParaRPr>
                    </a:p>
                  </a:txBody>
                  <a:tcPr marL="29092" marR="29092" marT="0" marB="0">
                    <a:solidFill>
                      <a:schemeClr val="accent1">
                        <a:lumMod val="20000"/>
                        <a:lumOff val="80000"/>
                      </a:schemeClr>
                    </a:solidFill>
                  </a:tcPr>
                </a:tc>
              </a:tr>
              <a:tr h="525789">
                <a:tc>
                  <a:txBody>
                    <a:bodyPr/>
                    <a:lstStyle/>
                    <a:p>
                      <a:pPr>
                        <a:lnSpc>
                          <a:spcPts val="1415"/>
                        </a:lnSpc>
                        <a:spcAft>
                          <a:spcPts val="0"/>
                        </a:spcAft>
                      </a:pPr>
                      <a:r>
                        <a:rPr lang="de-DE" sz="1200" b="0" dirty="0" err="1">
                          <a:effectLst/>
                          <a:latin typeface="Century Gothic"/>
                          <a:cs typeface="Century Gothic"/>
                        </a:rPr>
                        <a:t>Category</a:t>
                      </a:r>
                      <a:r>
                        <a:rPr lang="de-DE" sz="1200" b="0" dirty="0">
                          <a:effectLst/>
                          <a:latin typeface="Century Gothic"/>
                          <a:cs typeface="Century Gothic"/>
                        </a:rPr>
                        <a:t> 8: </a:t>
                      </a:r>
                      <a:r>
                        <a:rPr lang="de-DE" sz="1200" b="0" dirty="0" err="1">
                          <a:effectLst/>
                          <a:latin typeface="Century Gothic"/>
                          <a:cs typeface="Century Gothic"/>
                        </a:rPr>
                        <a:t>Upstream</a:t>
                      </a:r>
                      <a:r>
                        <a:rPr lang="de-DE" sz="1200" b="0" dirty="0">
                          <a:effectLst/>
                          <a:latin typeface="Century Gothic"/>
                          <a:cs typeface="Century Gothic"/>
                        </a:rPr>
                        <a:t> </a:t>
                      </a:r>
                      <a:r>
                        <a:rPr lang="de-DE" sz="1200" b="0" dirty="0" err="1">
                          <a:effectLst/>
                          <a:latin typeface="Century Gothic"/>
                          <a:cs typeface="Century Gothic"/>
                        </a:rPr>
                        <a:t>leased</a:t>
                      </a:r>
                      <a:r>
                        <a:rPr lang="de-DE" sz="1200" b="0" dirty="0">
                          <a:effectLst/>
                          <a:latin typeface="Century Gothic"/>
                          <a:cs typeface="Century Gothic"/>
                        </a:rPr>
                        <a:t> </a:t>
                      </a:r>
                      <a:r>
                        <a:rPr lang="de-DE" sz="1200" b="0" dirty="0" err="1">
                          <a:effectLst/>
                          <a:latin typeface="Century Gothic"/>
                          <a:cs typeface="Century Gothic"/>
                        </a:rPr>
                        <a:t>assets</a:t>
                      </a:r>
                      <a:r>
                        <a:rPr lang="de-DE" sz="1200" b="0" dirty="0">
                          <a:effectLst/>
                          <a:latin typeface="Century Gothic"/>
                          <a:cs typeface="Century Gothic"/>
                        </a:rPr>
                        <a:t> </a:t>
                      </a:r>
                      <a:endParaRPr lang="de-CH" sz="1200" b="0" dirty="0">
                        <a:effectLst/>
                        <a:latin typeface="Century Gothic"/>
                        <a:ea typeface="Times New Roman"/>
                        <a:cs typeface="Century Gothic"/>
                      </a:endParaRPr>
                    </a:p>
                  </a:txBody>
                  <a:tcPr marL="29092" marR="29092" marT="0" marB="0">
                    <a:solidFill>
                      <a:schemeClr val="tx1">
                        <a:lumMod val="75000"/>
                        <a:lumOff val="25000"/>
                      </a:schemeClr>
                    </a:solidFill>
                  </a:tcPr>
                </a:tc>
                <a:tc>
                  <a:txBody>
                    <a:bodyPr/>
                    <a:lstStyle/>
                    <a:p>
                      <a:pPr>
                        <a:lnSpc>
                          <a:spcPts val="1415"/>
                        </a:lnSpc>
                        <a:spcAft>
                          <a:spcPts val="0"/>
                        </a:spcAft>
                      </a:pPr>
                      <a:r>
                        <a:rPr lang="en-US" sz="1100" kern="1200" dirty="0">
                          <a:solidFill>
                            <a:schemeClr val="tx1"/>
                          </a:solidFill>
                          <a:latin typeface="Century Gothic"/>
                          <a:ea typeface="+mn-ea"/>
                          <a:cs typeface="Century Gothic"/>
                        </a:rPr>
                        <a:t>A target can be set based on the 2°C pathway of the service buildings sector.</a:t>
                      </a:r>
                      <a:endParaRPr lang="de-CH" sz="1100" kern="1200" dirty="0">
                        <a:solidFill>
                          <a:schemeClr val="tx1"/>
                        </a:solidFill>
                        <a:latin typeface="Century Gothic"/>
                        <a:ea typeface="+mn-ea"/>
                        <a:cs typeface="Century Gothic"/>
                      </a:endParaRPr>
                    </a:p>
                  </a:txBody>
                  <a:tcPr marL="29092" marR="29092"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03435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947728" y="168245"/>
            <a:ext cx="5050091"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Agenda &amp; Objectives</a:t>
            </a:r>
            <a:endParaRPr lang="es-MX" sz="2200" b="1" spc="-117" dirty="0">
              <a:solidFill>
                <a:schemeClr val="tx1">
                  <a:lumMod val="85000"/>
                  <a:lumOff val="15000"/>
                </a:schemeClr>
              </a:solidFill>
              <a:latin typeface="Arial Narrow" panose="020B0606020202030204" pitchFamily="34" charset="0"/>
            </a:endParaRPr>
          </a:p>
        </p:txBody>
      </p:sp>
      <p:sp>
        <p:nvSpPr>
          <p:cNvPr id="8" name="CuadroTexto 37"/>
          <p:cNvSpPr txBox="1"/>
          <p:nvPr/>
        </p:nvSpPr>
        <p:spPr>
          <a:xfrm>
            <a:off x="2371938" y="1350597"/>
            <a:ext cx="5976344" cy="749129"/>
          </a:xfrm>
          <a:prstGeom prst="rect">
            <a:avLst/>
          </a:prstGeom>
          <a:noFill/>
        </p:spPr>
        <p:txBody>
          <a:bodyPr wrap="square" lIns="71323" tIns="35662" rIns="71323" bIns="35662" rtlCol="0">
            <a:spAutoFit/>
          </a:bodyPr>
          <a:lstStyle/>
          <a:p>
            <a:pPr marL="171450" indent="-171450" algn="just">
              <a:buFont typeface="Arial"/>
              <a:buChar char="•"/>
            </a:pPr>
            <a:r>
              <a:rPr lang="en-US" sz="1100" dirty="0" smtClean="0">
                <a:latin typeface="Century Gothic"/>
                <a:cs typeface="Century Gothic"/>
              </a:rPr>
              <a:t>To present an overview of the science-based target setting initiative</a:t>
            </a:r>
          </a:p>
          <a:p>
            <a:pPr marL="171450" indent="-171450" algn="just">
              <a:buFont typeface="Arial"/>
              <a:buChar char="•"/>
            </a:pPr>
            <a:r>
              <a:rPr lang="en-US" sz="1100" dirty="0" smtClean="0">
                <a:latin typeface="Century Gothic"/>
                <a:cs typeface="Century Gothic"/>
              </a:rPr>
              <a:t>To present an update on the </a:t>
            </a:r>
            <a:r>
              <a:rPr lang="en-US" sz="1100" dirty="0" err="1" smtClean="0">
                <a:latin typeface="Century Gothic"/>
                <a:cs typeface="Century Gothic"/>
              </a:rPr>
              <a:t>sectoral</a:t>
            </a:r>
            <a:r>
              <a:rPr lang="en-US" sz="1100" dirty="0" smtClean="0">
                <a:latin typeface="Century Gothic"/>
                <a:cs typeface="Century Gothic"/>
              </a:rPr>
              <a:t> </a:t>
            </a:r>
            <a:r>
              <a:rPr lang="en-US" sz="1100" dirty="0" err="1" smtClean="0">
                <a:latin typeface="Century Gothic"/>
                <a:cs typeface="Century Gothic"/>
              </a:rPr>
              <a:t>decarbonisation</a:t>
            </a:r>
            <a:r>
              <a:rPr lang="en-US" sz="1100" dirty="0" smtClean="0">
                <a:latin typeface="Century Gothic"/>
                <a:cs typeface="Century Gothic"/>
              </a:rPr>
              <a:t> approach (SDA) developed by </a:t>
            </a:r>
            <a:r>
              <a:rPr lang="en-US" sz="1100" dirty="0" err="1" smtClean="0">
                <a:latin typeface="Century Gothic"/>
                <a:cs typeface="Century Gothic"/>
              </a:rPr>
              <a:t>Ecofys</a:t>
            </a:r>
            <a:endParaRPr lang="en-US" sz="1100" dirty="0" smtClean="0">
              <a:latin typeface="Century Gothic"/>
              <a:cs typeface="Century Gothic"/>
            </a:endParaRPr>
          </a:p>
          <a:p>
            <a:pPr marL="171450" indent="-171450" algn="just">
              <a:buFont typeface="Arial"/>
              <a:buChar char="•"/>
            </a:pPr>
            <a:r>
              <a:rPr lang="en-US" sz="1100" dirty="0" smtClean="0">
                <a:latin typeface="Century Gothic"/>
                <a:cs typeface="Century Gothic"/>
              </a:rPr>
              <a:t>To discuss next steps with this initiative and opportunities to get involved</a:t>
            </a:r>
            <a:endParaRPr lang="en-US" sz="1100" dirty="0">
              <a:latin typeface="Century Gothic"/>
              <a:cs typeface="Century Gothic"/>
            </a:endParaRPr>
          </a:p>
        </p:txBody>
      </p:sp>
      <p:sp>
        <p:nvSpPr>
          <p:cNvPr id="13" name="CuadroTexto 27"/>
          <p:cNvSpPr txBox="1"/>
          <p:nvPr/>
        </p:nvSpPr>
        <p:spPr>
          <a:xfrm>
            <a:off x="2371938" y="2762422"/>
            <a:ext cx="5927856" cy="749129"/>
          </a:xfrm>
          <a:prstGeom prst="rect">
            <a:avLst/>
          </a:prstGeom>
          <a:noFill/>
        </p:spPr>
        <p:txBody>
          <a:bodyPr wrap="square" lIns="71323" tIns="35662" rIns="71323" bIns="35662" rtlCol="0">
            <a:spAutoFit/>
          </a:bodyPr>
          <a:lstStyle/>
          <a:p>
            <a:pPr marL="267462" indent="-267462" algn="just">
              <a:buAutoNum type="alphaLcParenR"/>
            </a:pPr>
            <a:r>
              <a:rPr lang="en-US" sz="1100" dirty="0" smtClean="0">
                <a:latin typeface="Century Gothic"/>
                <a:cs typeface="Century Gothic"/>
              </a:rPr>
              <a:t>About this initiative				(5 min)</a:t>
            </a:r>
          </a:p>
          <a:p>
            <a:pPr marL="267462" indent="-267462" algn="just">
              <a:buAutoNum type="alphaLcParenR"/>
            </a:pPr>
            <a:r>
              <a:rPr lang="en-US" sz="1100" dirty="0" smtClean="0">
                <a:latin typeface="Century Gothic"/>
                <a:cs typeface="Century Gothic"/>
              </a:rPr>
              <a:t>Sector-</a:t>
            </a:r>
            <a:r>
              <a:rPr lang="en-US" sz="1100" dirty="0" err="1" smtClean="0">
                <a:latin typeface="Century Gothic"/>
                <a:cs typeface="Century Gothic"/>
              </a:rPr>
              <a:t>decarbonisation</a:t>
            </a:r>
            <a:r>
              <a:rPr lang="en-US" sz="1100" dirty="0" smtClean="0">
                <a:latin typeface="Century Gothic"/>
                <a:cs typeface="Century Gothic"/>
              </a:rPr>
              <a:t> approach (SDA) – overview 	(25 min)</a:t>
            </a:r>
          </a:p>
          <a:p>
            <a:pPr marL="267462" indent="-267462" algn="just">
              <a:buAutoNum type="alphaLcParenR"/>
            </a:pPr>
            <a:r>
              <a:rPr lang="en-US" sz="1100" dirty="0" smtClean="0">
                <a:latin typeface="Century Gothic"/>
                <a:cs typeface="Century Gothic"/>
              </a:rPr>
              <a:t>Next steps 					(10 min)</a:t>
            </a:r>
          </a:p>
          <a:p>
            <a:pPr marL="267462" indent="-267462" algn="just">
              <a:buAutoNum type="alphaLcParenR"/>
            </a:pPr>
            <a:r>
              <a:rPr lang="en-US" sz="1100" dirty="0" smtClean="0">
                <a:latin typeface="Century Gothic"/>
                <a:cs typeface="Century Gothic"/>
              </a:rPr>
              <a:t>Questions &amp; Answers				 (20 min)</a:t>
            </a:r>
            <a:endParaRPr lang="en-US" sz="1100" dirty="0">
              <a:latin typeface="Century Gothic"/>
              <a:cs typeface="Century Gothic"/>
            </a:endParaRPr>
          </a:p>
        </p:txBody>
      </p:sp>
      <p:sp>
        <p:nvSpPr>
          <p:cNvPr id="2" name="Rectángulo 1"/>
          <p:cNvSpPr/>
          <p:nvPr/>
        </p:nvSpPr>
        <p:spPr>
          <a:xfrm>
            <a:off x="795718" y="1190710"/>
            <a:ext cx="1449253" cy="6517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smtClean="0">
                <a:solidFill>
                  <a:srgbClr val="A74737"/>
                </a:solidFill>
                <a:latin typeface="Arial Narrow"/>
                <a:cs typeface="Arial Narrow"/>
              </a:rPr>
              <a:t>objectives</a:t>
            </a:r>
            <a:endParaRPr lang="en-GB" sz="2500" b="1" spc="-117" dirty="0">
              <a:solidFill>
                <a:srgbClr val="A74737"/>
              </a:solidFill>
              <a:latin typeface="Arial Narrow"/>
              <a:cs typeface="Arial Narrow"/>
            </a:endParaRPr>
          </a:p>
        </p:txBody>
      </p:sp>
      <p:sp>
        <p:nvSpPr>
          <p:cNvPr id="15" name="Rectángulo 14"/>
          <p:cNvSpPr/>
          <p:nvPr/>
        </p:nvSpPr>
        <p:spPr>
          <a:xfrm>
            <a:off x="798734" y="2735343"/>
            <a:ext cx="1449253" cy="8994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smtClean="0">
                <a:solidFill>
                  <a:srgbClr val="00728F"/>
                </a:solidFill>
                <a:latin typeface="Arial Narrow"/>
                <a:cs typeface="Arial Narrow"/>
              </a:rPr>
              <a:t>agenda</a:t>
            </a:r>
            <a:endParaRPr lang="en-GB" sz="2500" b="1" spc="-117" dirty="0">
              <a:solidFill>
                <a:srgbClr val="00728F"/>
              </a:solidFill>
              <a:latin typeface="Arial Narrow"/>
              <a:cs typeface="Arial Narrow"/>
            </a:endParaRPr>
          </a:p>
        </p:txBody>
      </p:sp>
      <p:grpSp>
        <p:nvGrpSpPr>
          <p:cNvPr id="4" name="3 Grupo"/>
          <p:cNvGrpSpPr/>
          <p:nvPr/>
        </p:nvGrpSpPr>
        <p:grpSpPr>
          <a:xfrm>
            <a:off x="0" y="4327625"/>
            <a:ext cx="9144000" cy="707334"/>
            <a:chOff x="0" y="5770167"/>
            <a:chExt cx="12192000" cy="943112"/>
          </a:xfrm>
        </p:grpSpPr>
        <p:cxnSp>
          <p:nvCxnSpPr>
            <p:cNvPr id="21" name="20 Conector recto"/>
            <p:cNvCxnSpPr/>
            <p:nvPr/>
          </p:nvCxnSpPr>
          <p:spPr>
            <a:xfrm>
              <a:off x="0" y="5770167"/>
              <a:ext cx="30492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095200" y="5770167"/>
              <a:ext cx="30492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9142800" y="5770167"/>
              <a:ext cx="30492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322647" y="5770167"/>
              <a:ext cx="11265740" cy="943112"/>
              <a:chOff x="322647" y="5770167"/>
              <a:chExt cx="11265740" cy="943112"/>
            </a:xfrm>
          </p:grpSpPr>
          <p:pic>
            <p:nvPicPr>
              <p:cNvPr id="12" name="1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8361" y="5960636"/>
                <a:ext cx="1670026" cy="752643"/>
              </a:xfrm>
              <a:prstGeom prst="rect">
                <a:avLst/>
              </a:prstGeom>
            </p:spPr>
          </p:pic>
          <p:sp>
            <p:nvSpPr>
              <p:cNvPr id="20" name="19 Rectángulo"/>
              <p:cNvSpPr/>
              <p:nvPr/>
            </p:nvSpPr>
            <p:spPr>
              <a:xfrm>
                <a:off x="322647" y="6206152"/>
                <a:ext cx="1237945" cy="307776"/>
              </a:xfrm>
              <a:prstGeom prst="rect">
                <a:avLst/>
              </a:prstGeom>
            </p:spPr>
            <p:txBody>
              <a:bodyPr wrap="none">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5" name="24 Conector recto"/>
              <p:cNvCxnSpPr/>
              <p:nvPr/>
            </p:nvCxnSpPr>
            <p:spPr>
              <a:xfrm>
                <a:off x="3047600" y="5770167"/>
                <a:ext cx="30492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pic>
            <p:nvPicPr>
              <p:cNvPr id="26" name="25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755217" y="6144533"/>
                <a:ext cx="900000" cy="384848"/>
              </a:xfrm>
              <a:prstGeom prst="rect">
                <a:avLst/>
              </a:prstGeom>
            </p:spPr>
          </p:pic>
          <p:pic>
            <p:nvPicPr>
              <p:cNvPr id="27" name="26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4349605" y="6180957"/>
                <a:ext cx="900000" cy="312000"/>
              </a:xfrm>
              <a:prstGeom prst="rect">
                <a:avLst/>
              </a:prstGeom>
            </p:spPr>
          </p:pic>
          <p:pic>
            <p:nvPicPr>
              <p:cNvPr id="28" name="27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5646800" y="6117863"/>
                <a:ext cx="900000" cy="438188"/>
              </a:xfrm>
              <a:prstGeom prst="rect">
                <a:avLst/>
              </a:prstGeom>
            </p:spPr>
          </p:pic>
          <p:pic>
            <p:nvPicPr>
              <p:cNvPr id="29" name="28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3052411" y="6187992"/>
                <a:ext cx="900000" cy="297931"/>
              </a:xfrm>
              <a:prstGeom prst="rect">
                <a:avLst/>
              </a:prstGeom>
            </p:spPr>
          </p:pic>
        </p:grpSp>
      </p:grpSp>
    </p:spTree>
    <p:extLst>
      <p:ext uri="{BB962C8B-B14F-4D97-AF65-F5344CB8AC3E}">
        <p14:creationId xmlns:p14="http://schemas.microsoft.com/office/powerpoint/2010/main" val="31866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Step by Step</a:t>
            </a:r>
            <a:endParaRPr lang="es-MX" sz="2200" b="1" spc="-117" dirty="0">
              <a:solidFill>
                <a:schemeClr val="tx1">
                  <a:lumMod val="85000"/>
                  <a:lumOff val="15000"/>
                </a:schemeClr>
              </a:solidFill>
              <a:latin typeface="Arial Narrow" panose="020B0606020202030204" pitchFamily="34" charset="0"/>
            </a:endParaRPr>
          </a:p>
        </p:txBody>
      </p:sp>
      <p:pic>
        <p:nvPicPr>
          <p:cNvPr id="15" name="Imagen 14"/>
          <p:cNvPicPr>
            <a:picLocks noChangeAspect="1"/>
          </p:cNvPicPr>
          <p:nvPr/>
        </p:nvPicPr>
        <p:blipFill>
          <a:blip r:embed="rId7"/>
          <a:stretch>
            <a:fillRect/>
          </a:stretch>
        </p:blipFill>
        <p:spPr>
          <a:xfrm>
            <a:off x="1791657" y="675427"/>
            <a:ext cx="5560686" cy="3566385"/>
          </a:xfrm>
          <a:prstGeom prst="rect">
            <a:avLst/>
          </a:prstGeom>
        </p:spPr>
      </p:pic>
    </p:spTree>
    <p:extLst>
      <p:ext uri="{BB962C8B-B14F-4D97-AF65-F5344CB8AC3E}">
        <p14:creationId xmlns:p14="http://schemas.microsoft.com/office/powerpoint/2010/main" val="1221217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Areas for further development</a:t>
            </a:r>
            <a:endParaRPr lang="es-MX" sz="2200" b="1" spc="-117" dirty="0">
              <a:solidFill>
                <a:schemeClr val="tx1">
                  <a:lumMod val="85000"/>
                  <a:lumOff val="15000"/>
                </a:schemeClr>
              </a:solidFill>
              <a:latin typeface="Arial Narrow" panose="020B0606020202030204" pitchFamily="34" charset="0"/>
            </a:endParaRPr>
          </a:p>
        </p:txBody>
      </p:sp>
      <p:sp>
        <p:nvSpPr>
          <p:cNvPr id="14" name="CuadroTexto 13"/>
          <p:cNvSpPr txBox="1"/>
          <p:nvPr/>
        </p:nvSpPr>
        <p:spPr>
          <a:xfrm>
            <a:off x="5185623" y="1143756"/>
            <a:ext cx="3517998" cy="2031325"/>
          </a:xfrm>
          <a:prstGeom prst="rect">
            <a:avLst/>
          </a:prstGeom>
          <a:noFill/>
        </p:spPr>
        <p:txBody>
          <a:bodyPr wrap="square" rtlCol="0">
            <a:spAutoFit/>
          </a:bodyPr>
          <a:lstStyle/>
          <a:p>
            <a:pPr algn="just"/>
            <a:r>
              <a:rPr lang="en-GB" dirty="0">
                <a:latin typeface="Century Gothic"/>
                <a:cs typeface="Century Gothic"/>
              </a:rPr>
              <a:t>• Structural parameters within sectors to more accurately account for deviations from a sector’s average structure</a:t>
            </a:r>
          </a:p>
          <a:p>
            <a:pPr algn="just"/>
            <a:r>
              <a:rPr lang="en-GB" dirty="0">
                <a:latin typeface="Century Gothic"/>
                <a:cs typeface="Century Gothic"/>
              </a:rPr>
              <a:t>• Additional scope 3 emissions categories</a:t>
            </a:r>
          </a:p>
          <a:p>
            <a:pPr algn="just"/>
            <a:r>
              <a:rPr lang="en-GB" dirty="0">
                <a:latin typeface="Century Gothic"/>
                <a:cs typeface="Century Gothic"/>
              </a:rPr>
              <a:t>• Additional sectors that have </a:t>
            </a:r>
            <a:r>
              <a:rPr lang="en-GB" dirty="0" smtClean="0">
                <a:latin typeface="Century Gothic"/>
                <a:cs typeface="Century Gothic"/>
              </a:rPr>
              <a:t>sector-specific science</a:t>
            </a:r>
            <a:r>
              <a:rPr lang="en-GB" dirty="0">
                <a:latin typeface="Century Gothic"/>
                <a:cs typeface="Century Gothic"/>
              </a:rPr>
              <a:t>-based </a:t>
            </a:r>
            <a:r>
              <a:rPr lang="en-GB" dirty="0" smtClean="0">
                <a:latin typeface="Century Gothic"/>
                <a:cs typeface="Century Gothic"/>
              </a:rPr>
              <a:t>2ºC decarbonisation </a:t>
            </a:r>
            <a:r>
              <a:rPr lang="en-GB" dirty="0">
                <a:latin typeface="Century Gothic"/>
                <a:cs typeface="Century Gothic"/>
              </a:rPr>
              <a:t>pathways</a:t>
            </a:r>
            <a:endParaRPr lang="en-GB" sz="1400" dirty="0">
              <a:latin typeface="Century Gothic"/>
              <a:cs typeface="Century Gothic"/>
            </a:endParaRPr>
          </a:p>
        </p:txBody>
      </p:sp>
      <p:sp>
        <p:nvSpPr>
          <p:cNvPr id="16" name="Rectángulo 15"/>
          <p:cNvSpPr/>
          <p:nvPr/>
        </p:nvSpPr>
        <p:spPr>
          <a:xfrm>
            <a:off x="241985" y="3277312"/>
            <a:ext cx="4572000" cy="954107"/>
          </a:xfrm>
          <a:prstGeom prst="rect">
            <a:avLst/>
          </a:prstGeom>
        </p:spPr>
        <p:txBody>
          <a:bodyPr>
            <a:spAutoFit/>
          </a:bodyPr>
          <a:lstStyle/>
          <a:p>
            <a:pPr algn="just"/>
            <a:r>
              <a:rPr lang="en-GB" sz="2400" b="1" baseline="30000" dirty="0">
                <a:latin typeface="Arial Narrow"/>
                <a:cs typeface="Arial Narrow"/>
              </a:rPr>
              <a:t>This methodology </a:t>
            </a:r>
            <a:r>
              <a:rPr lang="en-GB" sz="2400" b="1" baseline="30000" dirty="0" smtClean="0">
                <a:latin typeface="Arial Narrow"/>
                <a:cs typeface="Arial Narrow"/>
              </a:rPr>
              <a:t>provides</a:t>
            </a:r>
            <a:r>
              <a:rPr lang="en-GB" sz="2400" b="1" dirty="0" smtClean="0">
                <a:latin typeface="Arial Narrow"/>
                <a:cs typeface="Arial Narrow"/>
              </a:rPr>
              <a:t> </a:t>
            </a:r>
            <a:r>
              <a:rPr lang="en-GB" sz="2400" b="1" baseline="30000" dirty="0" smtClean="0">
                <a:latin typeface="Arial Narrow"/>
                <a:cs typeface="Arial Narrow"/>
              </a:rPr>
              <a:t>a </a:t>
            </a:r>
            <a:r>
              <a:rPr lang="en-GB" sz="2400" b="1" baseline="30000" dirty="0">
                <a:latin typeface="Arial Narrow"/>
                <a:cs typeface="Arial Narrow"/>
              </a:rPr>
              <a:t>sector-based approach for companies to set GHG reduction targets necessary to meet a global 2°C temperature rise.</a:t>
            </a:r>
            <a:endParaRPr lang="en-GB" sz="2400" b="1" dirty="0">
              <a:latin typeface="Arial Narrow"/>
              <a:cs typeface="Arial Narrow"/>
            </a:endParaRPr>
          </a:p>
        </p:txBody>
      </p:sp>
      <p:pic>
        <p:nvPicPr>
          <p:cNvPr id="17" name="Imagen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6289" y="644714"/>
            <a:ext cx="1775915" cy="2521619"/>
          </a:xfrm>
          <a:prstGeom prst="rect">
            <a:avLst/>
          </a:prstGeom>
        </p:spPr>
      </p:pic>
    </p:spTree>
    <p:extLst>
      <p:ext uri="{BB962C8B-B14F-4D97-AF65-F5344CB8AC3E}">
        <p14:creationId xmlns:p14="http://schemas.microsoft.com/office/powerpoint/2010/main" val="3673698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Public Consultation</a:t>
            </a:r>
            <a:endParaRPr lang="es-MX" sz="2200" b="1" spc="-117" dirty="0">
              <a:solidFill>
                <a:schemeClr val="tx1">
                  <a:lumMod val="85000"/>
                  <a:lumOff val="15000"/>
                </a:schemeClr>
              </a:solidFill>
              <a:latin typeface="Arial Narrow" panose="020B0606020202030204" pitchFamily="34" charset="0"/>
            </a:endParaRPr>
          </a:p>
        </p:txBody>
      </p:sp>
      <p:pic>
        <p:nvPicPr>
          <p:cNvPr id="2" name="Imagen 1" descr="Screen Shot 2014-10-07 at 21.28.5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1985" y="1038907"/>
            <a:ext cx="6411434" cy="2882299"/>
          </a:xfrm>
          <a:prstGeom prst="rect">
            <a:avLst/>
          </a:prstGeom>
        </p:spPr>
      </p:pic>
      <p:sp>
        <p:nvSpPr>
          <p:cNvPr id="37" name="CuadroTexto 31"/>
          <p:cNvSpPr txBox="1"/>
          <p:nvPr/>
        </p:nvSpPr>
        <p:spPr>
          <a:xfrm>
            <a:off x="6719022" y="2087641"/>
            <a:ext cx="2278798" cy="784830"/>
          </a:xfrm>
          <a:prstGeom prst="rect">
            <a:avLst/>
          </a:prstGeom>
          <a:noFill/>
        </p:spPr>
        <p:txBody>
          <a:bodyPr wrap="square" rtlCol="0">
            <a:spAutoFit/>
          </a:bodyPr>
          <a:lstStyle>
            <a:defPPr>
              <a:defRPr lang="es-ES"/>
            </a:defPPr>
            <a:lvl1pPr algn="just">
              <a:defRPr sz="1100">
                <a:latin typeface="Century Gothic"/>
                <a:cs typeface="Century Gothic"/>
              </a:defRPr>
            </a:lvl1pPr>
          </a:lstStyle>
          <a:p>
            <a:r>
              <a:rPr lang="en-US" sz="2400" b="1" dirty="0" smtClean="0"/>
              <a:t>October 23</a:t>
            </a:r>
            <a:r>
              <a:rPr lang="en-US" sz="2400" b="1" baseline="30000" dirty="0" smtClean="0"/>
              <a:t>rd</a:t>
            </a:r>
            <a:endParaRPr lang="en-US" sz="2400" b="1" dirty="0" smtClean="0"/>
          </a:p>
          <a:p>
            <a:endParaRPr lang="en-US" sz="1050" dirty="0"/>
          </a:p>
          <a:p>
            <a:r>
              <a:rPr lang="en-US" sz="1050" dirty="0" err="1" smtClean="0"/>
              <a:t>www.sciencebasedtargets.org</a:t>
            </a:r>
            <a:endParaRPr lang="es-ES" sz="1050" dirty="0"/>
          </a:p>
        </p:txBody>
      </p:sp>
    </p:spTree>
    <p:extLst>
      <p:ext uri="{BB962C8B-B14F-4D97-AF65-F5344CB8AC3E}">
        <p14:creationId xmlns:p14="http://schemas.microsoft.com/office/powerpoint/2010/main" val="2563411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25"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6"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7"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8"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9"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30"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31"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32"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33"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4"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Engagement Opportunities</a:t>
            </a:r>
            <a:endParaRPr lang="es-MX" sz="2200" b="1" spc="-117" dirty="0">
              <a:solidFill>
                <a:schemeClr val="tx1">
                  <a:lumMod val="85000"/>
                  <a:lumOff val="15000"/>
                </a:schemeClr>
              </a:solidFill>
              <a:latin typeface="Arial Narrow" panose="020B0606020202030204" pitchFamily="34" charset="0"/>
            </a:endParaRPr>
          </a:p>
        </p:txBody>
      </p:sp>
      <p:sp>
        <p:nvSpPr>
          <p:cNvPr id="15" name="Rectángulo 14"/>
          <p:cNvSpPr/>
          <p:nvPr/>
        </p:nvSpPr>
        <p:spPr>
          <a:xfrm>
            <a:off x="431539" y="702852"/>
            <a:ext cx="1800133" cy="715159"/>
          </a:xfrm>
          <a:prstGeom prst="rect">
            <a:avLst/>
          </a:prstGeom>
          <a:solidFill>
            <a:srgbClr val="3E51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Century Gothic"/>
                <a:cs typeface="Century Gothic"/>
              </a:rPr>
              <a:t>Comment</a:t>
            </a:r>
            <a:endParaRPr lang="en-GB" sz="1600" dirty="0">
              <a:latin typeface="Century Gothic"/>
              <a:cs typeface="Century Gothic"/>
            </a:endParaRPr>
          </a:p>
        </p:txBody>
      </p:sp>
      <p:sp>
        <p:nvSpPr>
          <p:cNvPr id="16" name="Rectángulo 15"/>
          <p:cNvSpPr/>
          <p:nvPr/>
        </p:nvSpPr>
        <p:spPr>
          <a:xfrm>
            <a:off x="431539" y="2610906"/>
            <a:ext cx="1800133" cy="715159"/>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Century Gothic"/>
                <a:cs typeface="Century Gothic"/>
              </a:rPr>
              <a:t>Inspire</a:t>
            </a:r>
            <a:endParaRPr lang="en-GB" sz="1600" dirty="0">
              <a:latin typeface="Century Gothic"/>
              <a:cs typeface="Century Gothic"/>
            </a:endParaRPr>
          </a:p>
        </p:txBody>
      </p:sp>
      <p:sp>
        <p:nvSpPr>
          <p:cNvPr id="17" name="Rectángulo 16"/>
          <p:cNvSpPr/>
          <p:nvPr/>
        </p:nvSpPr>
        <p:spPr>
          <a:xfrm>
            <a:off x="431539" y="1656879"/>
            <a:ext cx="1800133" cy="715159"/>
          </a:xfrm>
          <a:prstGeom prst="rect">
            <a:avLst/>
          </a:prstGeom>
          <a:solidFill>
            <a:srgbClr val="E5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Century Gothic"/>
                <a:cs typeface="Century Gothic"/>
              </a:rPr>
              <a:t>Share</a:t>
            </a:r>
            <a:endParaRPr lang="en-GB" sz="1600" dirty="0">
              <a:latin typeface="Century Gothic"/>
              <a:cs typeface="Century Gothic"/>
            </a:endParaRPr>
          </a:p>
        </p:txBody>
      </p:sp>
      <p:sp>
        <p:nvSpPr>
          <p:cNvPr id="18" name="Rectángulo 17"/>
          <p:cNvSpPr/>
          <p:nvPr/>
        </p:nvSpPr>
        <p:spPr>
          <a:xfrm>
            <a:off x="431539" y="3564934"/>
            <a:ext cx="1800133" cy="715159"/>
          </a:xfrm>
          <a:prstGeom prst="rect">
            <a:avLst/>
          </a:prstGeom>
          <a:solidFill>
            <a:srgbClr val="A74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Century Gothic"/>
                <a:cs typeface="Century Gothic"/>
              </a:rPr>
              <a:t>Support</a:t>
            </a:r>
            <a:endParaRPr lang="en-GB" sz="1600" dirty="0">
              <a:latin typeface="Century Gothic"/>
              <a:cs typeface="Century Gothic"/>
            </a:endParaRPr>
          </a:p>
        </p:txBody>
      </p:sp>
      <p:sp>
        <p:nvSpPr>
          <p:cNvPr id="19" name="CuadroTexto 18"/>
          <p:cNvSpPr txBox="1"/>
          <p:nvPr/>
        </p:nvSpPr>
        <p:spPr>
          <a:xfrm>
            <a:off x="2391958" y="771681"/>
            <a:ext cx="5368654" cy="646331"/>
          </a:xfrm>
          <a:prstGeom prst="rect">
            <a:avLst/>
          </a:prstGeom>
          <a:noFill/>
        </p:spPr>
        <p:txBody>
          <a:bodyPr wrap="square" rtlCol="0">
            <a:spAutoFit/>
          </a:bodyPr>
          <a:lstStyle/>
          <a:p>
            <a:pPr marL="285750" indent="-285750">
              <a:buFont typeface="Arial"/>
              <a:buChar char="•"/>
            </a:pPr>
            <a:r>
              <a:rPr lang="en-GB" sz="1200" dirty="0" smtClean="0">
                <a:latin typeface="Century Gothic"/>
                <a:cs typeface="Century Gothic"/>
              </a:rPr>
              <a:t>Test the methodology</a:t>
            </a:r>
          </a:p>
          <a:p>
            <a:pPr marL="285750" indent="-285750">
              <a:buFont typeface="Arial"/>
              <a:buChar char="•"/>
            </a:pPr>
            <a:r>
              <a:rPr lang="en-GB" sz="1200" dirty="0" smtClean="0">
                <a:latin typeface="Century Gothic"/>
                <a:cs typeface="Century Gothic"/>
              </a:rPr>
              <a:t>Challenge its assumptions</a:t>
            </a:r>
          </a:p>
          <a:p>
            <a:pPr marL="285750" indent="-285750">
              <a:buFont typeface="Arial"/>
              <a:buChar char="•"/>
            </a:pPr>
            <a:r>
              <a:rPr lang="en-GB" sz="1200" dirty="0" smtClean="0">
                <a:latin typeface="Century Gothic"/>
                <a:cs typeface="Century Gothic"/>
              </a:rPr>
              <a:t>Suggest improvements</a:t>
            </a:r>
            <a:endParaRPr lang="en-GB" sz="1200" dirty="0">
              <a:latin typeface="Century Gothic"/>
              <a:cs typeface="Century Gothic"/>
            </a:endParaRPr>
          </a:p>
        </p:txBody>
      </p:sp>
      <p:sp>
        <p:nvSpPr>
          <p:cNvPr id="20" name="CuadroTexto 19"/>
          <p:cNvSpPr txBox="1"/>
          <p:nvPr/>
        </p:nvSpPr>
        <p:spPr>
          <a:xfrm>
            <a:off x="2391958" y="1727370"/>
            <a:ext cx="6178983" cy="646331"/>
          </a:xfrm>
          <a:prstGeom prst="rect">
            <a:avLst/>
          </a:prstGeom>
          <a:noFill/>
        </p:spPr>
        <p:txBody>
          <a:bodyPr wrap="square" rtlCol="0">
            <a:spAutoFit/>
          </a:bodyPr>
          <a:lstStyle/>
          <a:p>
            <a:pPr marL="285750" indent="-285750">
              <a:buFont typeface="Arial"/>
              <a:buChar char="•"/>
            </a:pPr>
            <a:r>
              <a:rPr lang="en-GB" sz="1200" dirty="0" smtClean="0">
                <a:latin typeface="Century Gothic"/>
                <a:cs typeface="Century Gothic"/>
              </a:rPr>
              <a:t>Share the methodology</a:t>
            </a:r>
          </a:p>
          <a:p>
            <a:pPr marL="285750" indent="-285750">
              <a:buFont typeface="Arial"/>
              <a:buChar char="•"/>
            </a:pPr>
            <a:r>
              <a:rPr lang="en-GB" sz="1200" dirty="0" smtClean="0">
                <a:latin typeface="Century Gothic"/>
                <a:cs typeface="Century Gothic"/>
              </a:rPr>
              <a:t>Invite other businesses to use it</a:t>
            </a:r>
          </a:p>
          <a:p>
            <a:pPr marL="285750" indent="-285750">
              <a:buFont typeface="Arial"/>
              <a:buChar char="•"/>
            </a:pPr>
            <a:r>
              <a:rPr lang="en-GB" sz="1200" dirty="0" smtClean="0">
                <a:latin typeface="Century Gothic"/>
                <a:cs typeface="Century Gothic"/>
              </a:rPr>
              <a:t>Let peers know about the public consultation</a:t>
            </a:r>
            <a:endParaRPr lang="en-GB" sz="1200" dirty="0">
              <a:latin typeface="Century Gothic"/>
              <a:cs typeface="Century Gothic"/>
            </a:endParaRPr>
          </a:p>
        </p:txBody>
      </p:sp>
      <p:sp>
        <p:nvSpPr>
          <p:cNvPr id="21" name="CuadroTexto 20"/>
          <p:cNvSpPr txBox="1"/>
          <p:nvPr/>
        </p:nvSpPr>
        <p:spPr>
          <a:xfrm>
            <a:off x="2391958" y="2776810"/>
            <a:ext cx="6178983" cy="461665"/>
          </a:xfrm>
          <a:prstGeom prst="rect">
            <a:avLst/>
          </a:prstGeom>
          <a:noFill/>
        </p:spPr>
        <p:txBody>
          <a:bodyPr wrap="square" rtlCol="0">
            <a:spAutoFit/>
          </a:bodyPr>
          <a:lstStyle/>
          <a:p>
            <a:pPr marL="285750" indent="-285750">
              <a:buFont typeface="Arial"/>
              <a:buChar char="•"/>
            </a:pPr>
            <a:r>
              <a:rPr lang="en-GB" sz="1200" dirty="0" smtClean="0">
                <a:latin typeface="Century Gothic"/>
                <a:cs typeface="Century Gothic"/>
              </a:rPr>
              <a:t>Opportunities to showcase companies already setting science-based targets (e.g. website, webinars, video, side-events, etc.)</a:t>
            </a:r>
            <a:endParaRPr lang="en-GB" sz="1200" dirty="0">
              <a:latin typeface="Century Gothic"/>
              <a:cs typeface="Century Gothic"/>
            </a:endParaRPr>
          </a:p>
        </p:txBody>
      </p:sp>
      <p:sp>
        <p:nvSpPr>
          <p:cNvPr id="22" name="CuadroTexto 21"/>
          <p:cNvSpPr txBox="1"/>
          <p:nvPr/>
        </p:nvSpPr>
        <p:spPr>
          <a:xfrm>
            <a:off x="2391958" y="3589596"/>
            <a:ext cx="6178983" cy="646331"/>
          </a:xfrm>
          <a:prstGeom prst="rect">
            <a:avLst/>
          </a:prstGeom>
          <a:noFill/>
        </p:spPr>
        <p:txBody>
          <a:bodyPr wrap="square" rtlCol="0">
            <a:spAutoFit/>
          </a:bodyPr>
          <a:lstStyle/>
          <a:p>
            <a:pPr marL="285750" indent="-285750">
              <a:buFont typeface="Arial"/>
              <a:buChar char="•"/>
            </a:pPr>
            <a:r>
              <a:rPr lang="en-GB" sz="1200" dirty="0" smtClean="0">
                <a:latin typeface="Century Gothic"/>
                <a:cs typeface="Century Gothic"/>
              </a:rPr>
              <a:t>We are looking for funds to support this work through the different activities that have been planned (guidance, monitoring, benchmarking, capacity building, etc.)</a:t>
            </a:r>
            <a:endParaRPr lang="en-GB" sz="1200" dirty="0">
              <a:latin typeface="Century Gothic"/>
              <a:cs typeface="Century Gothic"/>
            </a:endParaRPr>
          </a:p>
        </p:txBody>
      </p:sp>
    </p:spTree>
    <p:extLst>
      <p:ext uri="{BB962C8B-B14F-4D97-AF65-F5344CB8AC3E}">
        <p14:creationId xmlns:p14="http://schemas.microsoft.com/office/powerpoint/2010/main" val="1420296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hutterstock_122330893.jpg"/>
          <p:cNvPicPr>
            <a:picLocks noChangeAspect="1"/>
          </p:cNvPicPr>
          <p:nvPr/>
        </p:nvPicPr>
        <p:blipFill rotWithShape="1">
          <a:blip r:embed="rId2" cstate="screen">
            <a:grayscl/>
            <a:extLst>
              <a:ext uri="{BEBA8EAE-BF5A-486C-A8C5-ECC9F3942E4B}">
                <a14:imgProps xmlns:a14="http://schemas.microsoft.com/office/drawing/2010/main">
                  <a14:imgLayer r:embed="rId3">
                    <a14:imgEffect>
                      <a14:sharpenSoften amount="-46000"/>
                    </a14:imgEffect>
                    <a14:imgEffect>
                      <a14:brightnessContrast bright="-26000" contrast="-37000"/>
                    </a14:imgEffect>
                  </a14:imgLayer>
                </a14:imgProps>
              </a:ext>
              <a:ext uri="{28A0092B-C50C-407E-A947-70E740481C1C}">
                <a14:useLocalDpi xmlns:a14="http://schemas.microsoft.com/office/drawing/2010/main"/>
              </a:ext>
            </a:extLst>
          </a:blip>
          <a:srcRect/>
          <a:stretch/>
        </p:blipFill>
        <p:spPr>
          <a:xfrm>
            <a:off x="600" y="1"/>
            <a:ext cx="9143400" cy="4327626"/>
          </a:xfrm>
          <a:prstGeom prst="rect">
            <a:avLst/>
          </a:prstGeom>
        </p:spPr>
      </p:pic>
      <p:pic>
        <p:nvPicPr>
          <p:cNvPr id="3" name="2 Imag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13" name="12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15" name="14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4" name="3 Image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11" name="10 Imag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14" name="13 Image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16" name="15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12" name="11 CuadroTexto"/>
          <p:cNvSpPr txBox="1"/>
          <p:nvPr/>
        </p:nvSpPr>
        <p:spPr>
          <a:xfrm>
            <a:off x="250825" y="447675"/>
            <a:ext cx="4796028" cy="707886"/>
          </a:xfrm>
          <a:prstGeom prst="rect">
            <a:avLst/>
          </a:prstGeom>
          <a:noFill/>
        </p:spPr>
        <p:txBody>
          <a:bodyPr wrap="square" rtlCol="0">
            <a:spAutoFit/>
          </a:bodyPr>
          <a:lstStyle/>
          <a:p>
            <a:r>
              <a:rPr lang="en-US" sz="4000" b="1" spc="-300" dirty="0" smtClean="0">
                <a:solidFill>
                  <a:schemeClr val="bg1"/>
                </a:solidFill>
                <a:latin typeface="Arial Narrow" panose="020B0606020202030204" pitchFamily="34" charset="0"/>
              </a:rPr>
              <a:t>discussion</a:t>
            </a:r>
            <a:endParaRPr lang="en-US" sz="4000" b="1" spc="-300" dirty="0">
              <a:solidFill>
                <a:schemeClr val="bg1"/>
              </a:solidFill>
              <a:latin typeface="Arial Narrow" panose="020B0606020202030204" pitchFamily="34" charset="0"/>
            </a:endParaRPr>
          </a:p>
        </p:txBody>
      </p:sp>
      <p:sp>
        <p:nvSpPr>
          <p:cNvPr id="23" name="22 CuadroTexto"/>
          <p:cNvSpPr txBox="1"/>
          <p:nvPr/>
        </p:nvSpPr>
        <p:spPr>
          <a:xfrm>
            <a:off x="263259" y="1021324"/>
            <a:ext cx="4640225" cy="338554"/>
          </a:xfrm>
          <a:prstGeom prst="rect">
            <a:avLst/>
          </a:prstGeom>
          <a:noFill/>
        </p:spPr>
        <p:txBody>
          <a:bodyPr wrap="square" rtlCol="0">
            <a:spAutoFit/>
          </a:bodyPr>
          <a:lstStyle/>
          <a:p>
            <a:r>
              <a:rPr lang="en-US" sz="1600" b="1" spc="-150" dirty="0" smtClean="0">
                <a:solidFill>
                  <a:srgbClr val="E5A72D"/>
                </a:solidFill>
                <a:latin typeface="Arial Narrow" panose="020B0606020202030204" pitchFamily="34" charset="0"/>
              </a:rPr>
              <a:t>METHODOLOGY OVERVIEW &amp; </a:t>
            </a:r>
            <a:r>
              <a:rPr lang="en-US" sz="1600" b="1" spc="-150" dirty="0" smtClean="0">
                <a:solidFill>
                  <a:srgbClr val="E5A72D"/>
                </a:solidFill>
                <a:latin typeface="Arial Narrow" panose="020B0606020202030204" pitchFamily="34" charset="0"/>
              </a:rPr>
              <a:t>CONSULTATION</a:t>
            </a:r>
            <a:endParaRPr lang="en-US" sz="1600" b="1" spc="-150" dirty="0" smtClean="0">
              <a:solidFill>
                <a:srgbClr val="E5A72D"/>
              </a:solidFill>
              <a:latin typeface="Arial Narrow" panose="020B0606020202030204" pitchFamily="34" charset="0"/>
            </a:endParaRPr>
          </a:p>
        </p:txBody>
      </p:sp>
    </p:spTree>
    <p:extLst>
      <p:ext uri="{BB962C8B-B14F-4D97-AF65-F5344CB8AC3E}">
        <p14:creationId xmlns:p14="http://schemas.microsoft.com/office/powerpoint/2010/main" val="391001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947728" y="168245"/>
            <a:ext cx="5050091"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Mind the Science, Mind the Gap - Overview</a:t>
            </a:r>
            <a:endParaRPr lang="es-MX" sz="2200" b="1" spc="-117" dirty="0">
              <a:solidFill>
                <a:schemeClr val="tx1">
                  <a:lumMod val="85000"/>
                  <a:lumOff val="15000"/>
                </a:schemeClr>
              </a:solidFill>
              <a:latin typeface="Arial Narrow" panose="020B0606020202030204" pitchFamily="34" charset="0"/>
            </a:endParaRPr>
          </a:p>
        </p:txBody>
      </p:sp>
      <p:grpSp>
        <p:nvGrpSpPr>
          <p:cNvPr id="5" name="4 Grupo"/>
          <p:cNvGrpSpPr/>
          <p:nvPr/>
        </p:nvGrpSpPr>
        <p:grpSpPr>
          <a:xfrm>
            <a:off x="795718" y="1190710"/>
            <a:ext cx="7552564" cy="2490118"/>
            <a:chOff x="985961" y="1190710"/>
            <a:chExt cx="7552564" cy="2490118"/>
          </a:xfrm>
        </p:grpSpPr>
        <p:sp>
          <p:nvSpPr>
            <p:cNvPr id="8" name="CuadroTexto 37"/>
            <p:cNvSpPr txBox="1"/>
            <p:nvPr/>
          </p:nvSpPr>
          <p:spPr>
            <a:xfrm>
              <a:off x="2562181" y="1350597"/>
              <a:ext cx="5976344" cy="410575"/>
            </a:xfrm>
            <a:prstGeom prst="rect">
              <a:avLst/>
            </a:prstGeom>
            <a:noFill/>
          </p:spPr>
          <p:txBody>
            <a:bodyPr wrap="square" lIns="71323" tIns="35662" rIns="71323" bIns="35662" rtlCol="0">
              <a:spAutoFit/>
            </a:bodyPr>
            <a:lstStyle/>
            <a:p>
              <a:pPr algn="just"/>
              <a:r>
                <a:rPr lang="es-ES" sz="1100" dirty="0" err="1">
                  <a:latin typeface="Century Gothic"/>
                  <a:cs typeface="Century Gothic"/>
                </a:rPr>
                <a:t>To</a:t>
              </a:r>
              <a:r>
                <a:rPr lang="es-ES" sz="1100" dirty="0">
                  <a:latin typeface="Century Gothic"/>
                  <a:cs typeface="Century Gothic"/>
                </a:rPr>
                <a:t> </a:t>
              </a:r>
              <a:r>
                <a:rPr lang="es-ES" sz="1100" dirty="0" err="1">
                  <a:latin typeface="Century Gothic"/>
                  <a:cs typeface="Century Gothic"/>
                </a:rPr>
                <a:t>raise</a:t>
              </a:r>
              <a:r>
                <a:rPr lang="es-ES" sz="1100" dirty="0">
                  <a:latin typeface="Century Gothic"/>
                  <a:cs typeface="Century Gothic"/>
                </a:rPr>
                <a:t>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ambition</a:t>
              </a:r>
              <a:r>
                <a:rPr lang="es-ES" sz="1100" dirty="0">
                  <a:latin typeface="Century Gothic"/>
                  <a:cs typeface="Century Gothic"/>
                </a:rPr>
                <a:t> of </a:t>
              </a:r>
              <a:r>
                <a:rPr lang="es-ES" sz="1100" dirty="0" err="1">
                  <a:latin typeface="Century Gothic"/>
                  <a:cs typeface="Century Gothic"/>
                </a:rPr>
                <a:t>corporate</a:t>
              </a:r>
              <a:r>
                <a:rPr lang="es-ES" sz="1100" dirty="0">
                  <a:latin typeface="Century Gothic"/>
                  <a:cs typeface="Century Gothic"/>
                </a:rPr>
                <a:t> GHG </a:t>
              </a:r>
              <a:r>
                <a:rPr lang="es-ES" sz="1100" dirty="0" err="1">
                  <a:latin typeface="Century Gothic"/>
                  <a:cs typeface="Century Gothic"/>
                </a:rPr>
                <a:t>reduction</a:t>
              </a:r>
              <a:r>
                <a:rPr lang="es-ES" sz="1100" dirty="0">
                  <a:latin typeface="Century Gothic"/>
                  <a:cs typeface="Century Gothic"/>
                </a:rPr>
                <a:t> targets </a:t>
              </a:r>
              <a:r>
                <a:rPr lang="es-ES" sz="1100" dirty="0" err="1">
                  <a:latin typeface="Century Gothic"/>
                  <a:cs typeface="Century Gothic"/>
                </a:rPr>
                <a:t>to</a:t>
              </a:r>
              <a:r>
                <a:rPr lang="es-ES" sz="1100" dirty="0">
                  <a:latin typeface="Century Gothic"/>
                  <a:cs typeface="Century Gothic"/>
                </a:rPr>
                <a:t> </a:t>
              </a:r>
              <a:r>
                <a:rPr lang="es-ES" sz="1100" dirty="0" err="1">
                  <a:latin typeface="Century Gothic"/>
                  <a:cs typeface="Century Gothic"/>
                </a:rPr>
                <a:t>support</a:t>
              </a:r>
              <a:r>
                <a:rPr lang="es-ES" sz="1100" dirty="0">
                  <a:latin typeface="Century Gothic"/>
                  <a:cs typeface="Century Gothic"/>
                </a:rPr>
                <a:t> a </a:t>
              </a:r>
              <a:r>
                <a:rPr lang="es-ES" sz="1100" dirty="0" err="1">
                  <a:latin typeface="Century Gothic"/>
                  <a:cs typeface="Century Gothic"/>
                </a:rPr>
                <a:t>transition</a:t>
              </a:r>
              <a:r>
                <a:rPr lang="es-ES" sz="1100" dirty="0">
                  <a:latin typeface="Century Gothic"/>
                  <a:cs typeface="Century Gothic"/>
                </a:rPr>
                <a:t> </a:t>
              </a:r>
              <a:r>
                <a:rPr lang="es-ES" sz="1100" dirty="0" err="1">
                  <a:latin typeface="Century Gothic"/>
                  <a:cs typeface="Century Gothic"/>
                </a:rPr>
                <a:t>to</a:t>
              </a:r>
              <a:r>
                <a:rPr lang="es-ES" sz="1100" dirty="0">
                  <a:latin typeface="Century Gothic"/>
                  <a:cs typeface="Century Gothic"/>
                </a:rPr>
                <a:t> a </a:t>
              </a:r>
              <a:r>
                <a:rPr lang="es-ES" sz="1100" dirty="0" err="1">
                  <a:latin typeface="Century Gothic"/>
                  <a:cs typeface="Century Gothic"/>
                </a:rPr>
                <a:t>low</a:t>
              </a:r>
              <a:r>
                <a:rPr lang="es-ES" sz="1100" dirty="0">
                  <a:latin typeface="Century Gothic"/>
                  <a:cs typeface="Century Gothic"/>
                </a:rPr>
                <a:t> </a:t>
              </a:r>
              <a:r>
                <a:rPr lang="es-ES" sz="1100" dirty="0" err="1">
                  <a:latin typeface="Century Gothic"/>
                  <a:cs typeface="Century Gothic"/>
                </a:rPr>
                <a:t>carbon</a:t>
              </a:r>
              <a:r>
                <a:rPr lang="es-ES" sz="1100" dirty="0">
                  <a:latin typeface="Century Gothic"/>
                  <a:cs typeface="Century Gothic"/>
                </a:rPr>
                <a:t> </a:t>
              </a:r>
              <a:r>
                <a:rPr lang="es-ES" sz="1100" dirty="0" err="1">
                  <a:latin typeface="Century Gothic"/>
                  <a:cs typeface="Century Gothic"/>
                </a:rPr>
                <a:t>economy</a:t>
              </a:r>
              <a:r>
                <a:rPr lang="es-ES" sz="1100" dirty="0">
                  <a:latin typeface="Century Gothic"/>
                  <a:cs typeface="Century Gothic"/>
                </a:rPr>
                <a:t> and </a:t>
              </a:r>
              <a:r>
                <a:rPr lang="es-ES" sz="1100" dirty="0" err="1">
                  <a:latin typeface="Century Gothic"/>
                  <a:cs typeface="Century Gothic"/>
                </a:rPr>
                <a:t>keep</a:t>
              </a:r>
              <a:r>
                <a:rPr lang="es-ES" sz="1100" dirty="0">
                  <a:latin typeface="Century Gothic"/>
                  <a:cs typeface="Century Gothic"/>
                </a:rPr>
                <a:t>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planet</a:t>
              </a:r>
              <a:r>
                <a:rPr lang="es-ES" sz="1100" dirty="0">
                  <a:latin typeface="Century Gothic"/>
                  <a:cs typeface="Century Gothic"/>
                </a:rPr>
                <a:t> </a:t>
              </a:r>
              <a:r>
                <a:rPr lang="es-ES" sz="1100" dirty="0" err="1">
                  <a:latin typeface="Century Gothic"/>
                  <a:cs typeface="Century Gothic"/>
                </a:rPr>
                <a:t>below</a:t>
              </a:r>
              <a:r>
                <a:rPr lang="es-ES" sz="1100" dirty="0">
                  <a:latin typeface="Century Gothic"/>
                  <a:cs typeface="Century Gothic"/>
                </a:rPr>
                <a:t> a 2 </a:t>
              </a:r>
              <a:r>
                <a:rPr lang="es-ES" sz="1100" dirty="0" err="1">
                  <a:latin typeface="Century Gothic"/>
                  <a:cs typeface="Century Gothic"/>
                </a:rPr>
                <a:t>degree</a:t>
              </a:r>
              <a:r>
                <a:rPr lang="es-ES" sz="1100" dirty="0">
                  <a:latin typeface="Century Gothic"/>
                  <a:cs typeface="Century Gothic"/>
                </a:rPr>
                <a:t> </a:t>
              </a:r>
              <a:r>
                <a:rPr lang="es-ES" sz="1100" dirty="0" err="1">
                  <a:latin typeface="Century Gothic"/>
                  <a:cs typeface="Century Gothic"/>
                </a:rPr>
                <a:t>temperature</a:t>
              </a:r>
              <a:r>
                <a:rPr lang="es-ES" sz="1100" dirty="0">
                  <a:latin typeface="Century Gothic"/>
                  <a:cs typeface="Century Gothic"/>
                </a:rPr>
                <a:t> </a:t>
              </a:r>
              <a:r>
                <a:rPr lang="es-ES" sz="1100" dirty="0" err="1">
                  <a:latin typeface="Century Gothic"/>
                  <a:cs typeface="Century Gothic"/>
                </a:rPr>
                <a:t>rise</a:t>
              </a:r>
              <a:endParaRPr lang="es-ES" sz="1100" dirty="0">
                <a:latin typeface="Century Gothic"/>
                <a:cs typeface="Century Gothic"/>
              </a:endParaRPr>
            </a:p>
          </p:txBody>
        </p:sp>
        <p:sp>
          <p:nvSpPr>
            <p:cNvPr id="10" name="CuadroTexto 23"/>
            <p:cNvSpPr txBox="1"/>
            <p:nvPr/>
          </p:nvSpPr>
          <p:spPr>
            <a:xfrm>
              <a:off x="2562182" y="2098122"/>
              <a:ext cx="5876085" cy="410575"/>
            </a:xfrm>
            <a:prstGeom prst="rect">
              <a:avLst/>
            </a:prstGeom>
            <a:noFill/>
          </p:spPr>
          <p:txBody>
            <a:bodyPr wrap="square" lIns="71323" tIns="35662" rIns="71323" bIns="35662" rtlCol="0">
              <a:spAutoFit/>
            </a:bodyPr>
            <a:lstStyle/>
            <a:p>
              <a:pPr algn="just"/>
              <a:r>
                <a:rPr lang="es-ES" sz="1100" dirty="0" err="1">
                  <a:latin typeface="Century Gothic"/>
                  <a:cs typeface="Century Gothic"/>
                </a:rPr>
                <a:t>Enable</a:t>
              </a:r>
              <a:r>
                <a:rPr lang="es-ES" sz="1100" dirty="0">
                  <a:latin typeface="Century Gothic"/>
                  <a:cs typeface="Century Gothic"/>
                </a:rPr>
                <a:t> </a:t>
              </a:r>
              <a:r>
                <a:rPr lang="es-ES" sz="1100" dirty="0" err="1">
                  <a:latin typeface="Century Gothic"/>
                  <a:cs typeface="Century Gothic"/>
                </a:rPr>
                <a:t>science-based</a:t>
              </a:r>
              <a:r>
                <a:rPr lang="es-ES" sz="1100" dirty="0">
                  <a:latin typeface="Century Gothic"/>
                  <a:cs typeface="Century Gothic"/>
                </a:rPr>
                <a:t> GHG </a:t>
              </a:r>
              <a:r>
                <a:rPr lang="es-ES" sz="1100" dirty="0" err="1">
                  <a:latin typeface="Century Gothic"/>
                  <a:cs typeface="Century Gothic"/>
                </a:rPr>
                <a:t>reduction</a:t>
              </a:r>
              <a:r>
                <a:rPr lang="es-ES" sz="1100" dirty="0">
                  <a:latin typeface="Century Gothic"/>
                  <a:cs typeface="Century Gothic"/>
                </a:rPr>
                <a:t> targets </a:t>
              </a:r>
              <a:r>
                <a:rPr lang="es-ES" sz="1100" dirty="0" err="1">
                  <a:latin typeface="Century Gothic"/>
                  <a:cs typeface="Century Gothic"/>
                </a:rPr>
                <a:t>to</a:t>
              </a:r>
              <a:r>
                <a:rPr lang="es-ES" sz="1100" dirty="0">
                  <a:latin typeface="Century Gothic"/>
                  <a:cs typeface="Century Gothic"/>
                </a:rPr>
                <a:t> </a:t>
              </a:r>
              <a:r>
                <a:rPr lang="es-ES" sz="1100" dirty="0" err="1">
                  <a:latin typeface="Century Gothic"/>
                  <a:cs typeface="Century Gothic"/>
                </a:rPr>
                <a:t>become</a:t>
              </a:r>
              <a:r>
                <a:rPr lang="es-ES" sz="1100" dirty="0">
                  <a:latin typeface="Century Gothic"/>
                  <a:cs typeface="Century Gothic"/>
                </a:rPr>
                <a:t> </a:t>
              </a:r>
              <a:r>
                <a:rPr lang="es-ES" sz="1100" dirty="0" err="1">
                  <a:latin typeface="Century Gothic"/>
                  <a:cs typeface="Century Gothic"/>
                </a:rPr>
                <a:t>standard</a:t>
              </a:r>
              <a:r>
                <a:rPr lang="es-ES" sz="1100" dirty="0">
                  <a:latin typeface="Century Gothic"/>
                  <a:cs typeface="Century Gothic"/>
                </a:rPr>
                <a:t> </a:t>
              </a:r>
              <a:r>
                <a:rPr lang="es-ES" sz="1100" dirty="0" err="1">
                  <a:latin typeface="Century Gothic"/>
                  <a:cs typeface="Century Gothic"/>
                </a:rPr>
                <a:t>business</a:t>
              </a:r>
              <a:r>
                <a:rPr lang="es-ES" sz="1100" dirty="0">
                  <a:latin typeface="Century Gothic"/>
                  <a:cs typeface="Century Gothic"/>
                </a:rPr>
                <a:t> </a:t>
              </a:r>
              <a:r>
                <a:rPr lang="es-ES" sz="1100" dirty="0" err="1">
                  <a:latin typeface="Century Gothic"/>
                  <a:cs typeface="Century Gothic"/>
                </a:rPr>
                <a:t>practice</a:t>
              </a:r>
              <a:r>
                <a:rPr lang="es-ES" sz="1100" dirty="0">
                  <a:latin typeface="Century Gothic"/>
                  <a:cs typeface="Century Gothic"/>
                </a:rPr>
                <a:t> </a:t>
              </a:r>
              <a:r>
                <a:rPr lang="es-ES" sz="1100" dirty="0" err="1">
                  <a:latin typeface="Century Gothic"/>
                  <a:cs typeface="Century Gothic"/>
                </a:rPr>
                <a:t>for</a:t>
              </a:r>
              <a:r>
                <a:rPr lang="es-ES" sz="1100" dirty="0">
                  <a:latin typeface="Century Gothic"/>
                  <a:cs typeface="Century Gothic"/>
                </a:rPr>
                <a:t> </a:t>
              </a:r>
              <a:r>
                <a:rPr lang="es-ES" sz="1100" dirty="0" err="1">
                  <a:latin typeface="Century Gothic"/>
                  <a:cs typeface="Century Gothic"/>
                </a:rPr>
                <a:t>businesses</a:t>
              </a:r>
              <a:endParaRPr lang="es-ES" sz="1100" dirty="0">
                <a:latin typeface="Century Gothic"/>
                <a:cs typeface="Century Gothic"/>
              </a:endParaRPr>
            </a:p>
          </p:txBody>
        </p:sp>
        <p:sp>
          <p:nvSpPr>
            <p:cNvPr id="13" name="CuadroTexto 27"/>
            <p:cNvSpPr txBox="1"/>
            <p:nvPr/>
          </p:nvSpPr>
          <p:spPr>
            <a:xfrm>
              <a:off x="2562181" y="2762422"/>
              <a:ext cx="5927856" cy="918406"/>
            </a:xfrm>
            <a:prstGeom prst="rect">
              <a:avLst/>
            </a:prstGeom>
            <a:noFill/>
          </p:spPr>
          <p:txBody>
            <a:bodyPr wrap="square" lIns="71323" tIns="35662" rIns="71323" bIns="35662" rtlCol="0">
              <a:spAutoFit/>
            </a:bodyPr>
            <a:lstStyle/>
            <a:p>
              <a:pPr marL="267462" indent="-267462" algn="just">
                <a:buAutoNum type="alphaLcParenR"/>
              </a:pPr>
              <a:r>
                <a:rPr lang="es-ES" sz="1100" dirty="0" err="1">
                  <a:latin typeface="Century Gothic"/>
                  <a:cs typeface="Century Gothic"/>
                </a:rPr>
                <a:t>By</a:t>
              </a:r>
              <a:r>
                <a:rPr lang="es-ES" sz="1100" dirty="0">
                  <a:latin typeface="Century Gothic"/>
                  <a:cs typeface="Century Gothic"/>
                </a:rPr>
                <a:t>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end</a:t>
              </a:r>
              <a:r>
                <a:rPr lang="es-ES" sz="1100" dirty="0">
                  <a:latin typeface="Century Gothic"/>
                  <a:cs typeface="Century Gothic"/>
                </a:rPr>
                <a:t> of 2015 a </a:t>
              </a:r>
              <a:r>
                <a:rPr lang="es-ES" sz="1100" dirty="0" err="1">
                  <a:latin typeface="Century Gothic"/>
                  <a:cs typeface="Century Gothic"/>
                </a:rPr>
                <a:t>group</a:t>
              </a:r>
              <a:r>
                <a:rPr lang="es-ES" sz="1100" dirty="0">
                  <a:latin typeface="Century Gothic"/>
                  <a:cs typeface="Century Gothic"/>
                </a:rPr>
                <a:t> of </a:t>
              </a:r>
              <a:r>
                <a:rPr lang="es-ES" sz="1100" dirty="0" err="1">
                  <a:latin typeface="Century Gothic"/>
                  <a:cs typeface="Century Gothic"/>
                </a:rPr>
                <a:t>leading</a:t>
              </a:r>
              <a:r>
                <a:rPr lang="es-ES" sz="1100" dirty="0">
                  <a:latin typeface="Century Gothic"/>
                  <a:cs typeface="Century Gothic"/>
                </a:rPr>
                <a:t> </a:t>
              </a:r>
              <a:r>
                <a:rPr lang="es-ES" sz="1100" dirty="0" err="1">
                  <a:latin typeface="Century Gothic"/>
                  <a:cs typeface="Century Gothic"/>
                </a:rPr>
                <a:t>multinational</a:t>
              </a:r>
              <a:r>
                <a:rPr lang="es-ES" sz="1100" dirty="0">
                  <a:latin typeface="Century Gothic"/>
                  <a:cs typeface="Century Gothic"/>
                </a:rPr>
                <a:t> </a:t>
              </a:r>
              <a:r>
                <a:rPr lang="es-ES" sz="1100" dirty="0" err="1">
                  <a:latin typeface="Century Gothic"/>
                  <a:cs typeface="Century Gothic"/>
                </a:rPr>
                <a:t>companies</a:t>
              </a:r>
              <a:r>
                <a:rPr lang="es-ES" sz="1100" dirty="0">
                  <a:latin typeface="Century Gothic"/>
                  <a:cs typeface="Century Gothic"/>
                </a:rPr>
                <a:t> </a:t>
              </a:r>
              <a:r>
                <a:rPr lang="es-ES" sz="1100" dirty="0" err="1">
                  <a:latin typeface="Century Gothic"/>
                  <a:cs typeface="Century Gothic"/>
                </a:rPr>
                <a:t>will</a:t>
              </a:r>
              <a:r>
                <a:rPr lang="es-ES" sz="1100" dirty="0">
                  <a:latin typeface="Century Gothic"/>
                  <a:cs typeface="Century Gothic"/>
                </a:rPr>
                <a:t> </a:t>
              </a:r>
              <a:r>
                <a:rPr lang="es-ES" sz="1100" dirty="0" err="1">
                  <a:latin typeface="Century Gothic"/>
                  <a:cs typeface="Century Gothic"/>
                </a:rPr>
                <a:t>have</a:t>
              </a:r>
              <a:r>
                <a:rPr lang="es-ES" sz="1100" dirty="0">
                  <a:latin typeface="Century Gothic"/>
                  <a:cs typeface="Century Gothic"/>
                </a:rPr>
                <a:t> </a:t>
              </a:r>
              <a:r>
                <a:rPr lang="es-ES" sz="1100" dirty="0" err="1">
                  <a:latin typeface="Century Gothic"/>
                  <a:cs typeface="Century Gothic"/>
                </a:rPr>
                <a:t>commited</a:t>
              </a:r>
              <a:r>
                <a:rPr lang="es-ES" sz="1100" dirty="0">
                  <a:latin typeface="Century Gothic"/>
                  <a:cs typeface="Century Gothic"/>
                </a:rPr>
                <a:t> </a:t>
              </a:r>
              <a:r>
                <a:rPr lang="es-ES" sz="1100" dirty="0" err="1">
                  <a:latin typeface="Century Gothic"/>
                  <a:cs typeface="Century Gothic"/>
                </a:rPr>
                <a:t>to</a:t>
              </a:r>
              <a:r>
                <a:rPr lang="es-ES" sz="1100" dirty="0">
                  <a:latin typeface="Century Gothic"/>
                  <a:cs typeface="Century Gothic"/>
                </a:rPr>
                <a:t> </a:t>
              </a:r>
              <a:r>
                <a:rPr lang="es-ES" sz="1100" dirty="0" err="1">
                  <a:latin typeface="Century Gothic"/>
                  <a:cs typeface="Century Gothic"/>
                </a:rPr>
                <a:t>adopt</a:t>
              </a:r>
              <a:r>
                <a:rPr lang="es-ES" sz="1100" dirty="0">
                  <a:latin typeface="Century Gothic"/>
                  <a:cs typeface="Century Gothic"/>
                </a:rPr>
                <a:t> </a:t>
              </a:r>
              <a:r>
                <a:rPr lang="es-ES" sz="1100" dirty="0" err="1">
                  <a:latin typeface="Century Gothic"/>
                  <a:cs typeface="Century Gothic"/>
                </a:rPr>
                <a:t>science-based</a:t>
              </a:r>
              <a:r>
                <a:rPr lang="es-ES" sz="1100" dirty="0">
                  <a:latin typeface="Century Gothic"/>
                  <a:cs typeface="Century Gothic"/>
                </a:rPr>
                <a:t> </a:t>
              </a:r>
              <a:r>
                <a:rPr lang="es-ES" sz="1100" dirty="0" err="1">
                  <a:latin typeface="Century Gothic"/>
                  <a:cs typeface="Century Gothic"/>
                </a:rPr>
                <a:t>emissions</a:t>
              </a:r>
              <a:r>
                <a:rPr lang="es-ES" sz="1100" dirty="0">
                  <a:latin typeface="Century Gothic"/>
                  <a:cs typeface="Century Gothic"/>
                </a:rPr>
                <a:t> </a:t>
              </a:r>
              <a:r>
                <a:rPr lang="es-ES" sz="1100" dirty="0" err="1">
                  <a:latin typeface="Century Gothic"/>
                  <a:cs typeface="Century Gothic"/>
                </a:rPr>
                <a:t>reduction</a:t>
              </a:r>
              <a:r>
                <a:rPr lang="es-ES" sz="1100" dirty="0">
                  <a:latin typeface="Century Gothic"/>
                  <a:cs typeface="Century Gothic"/>
                </a:rPr>
                <a:t> targets.</a:t>
              </a:r>
            </a:p>
            <a:p>
              <a:pPr marL="267462" indent="-267462" algn="just">
                <a:buAutoNum type="alphaLcParenR"/>
              </a:pPr>
              <a:r>
                <a:rPr lang="es-ES" sz="1100" dirty="0" err="1">
                  <a:latin typeface="Century Gothic"/>
                  <a:cs typeface="Century Gothic"/>
                </a:rPr>
                <a:t>This</a:t>
              </a:r>
              <a:r>
                <a:rPr lang="es-ES" sz="1100" dirty="0">
                  <a:latin typeface="Century Gothic"/>
                  <a:cs typeface="Century Gothic"/>
                </a:rPr>
                <a:t> </a:t>
              </a:r>
              <a:r>
                <a:rPr lang="es-ES" sz="1100" dirty="0" err="1">
                  <a:latin typeface="Century Gothic"/>
                  <a:cs typeface="Century Gothic"/>
                </a:rPr>
                <a:t>initiative</a:t>
              </a:r>
              <a:r>
                <a:rPr lang="es-ES" sz="1100" dirty="0">
                  <a:latin typeface="Century Gothic"/>
                  <a:cs typeface="Century Gothic"/>
                </a:rPr>
                <a:t> </a:t>
              </a:r>
              <a:r>
                <a:rPr lang="es-ES" sz="1100" dirty="0" err="1">
                  <a:latin typeface="Century Gothic"/>
                  <a:cs typeface="Century Gothic"/>
                </a:rPr>
                <a:t>will</a:t>
              </a:r>
              <a:r>
                <a:rPr lang="es-ES" sz="1100" dirty="0">
                  <a:latin typeface="Century Gothic"/>
                  <a:cs typeface="Century Gothic"/>
                </a:rPr>
                <a:t> </a:t>
              </a:r>
              <a:r>
                <a:rPr lang="es-ES" sz="1100" dirty="0" err="1">
                  <a:latin typeface="Century Gothic"/>
                  <a:cs typeface="Century Gothic"/>
                </a:rPr>
                <a:t>also</a:t>
              </a:r>
              <a:r>
                <a:rPr lang="es-ES" sz="1100" dirty="0">
                  <a:latin typeface="Century Gothic"/>
                  <a:cs typeface="Century Gothic"/>
                </a:rPr>
                <a:t> </a:t>
              </a:r>
              <a:r>
                <a:rPr lang="es-ES" sz="1100" dirty="0" err="1">
                  <a:latin typeface="Century Gothic"/>
                  <a:cs typeface="Century Gothic"/>
                </a:rPr>
                <a:t>demonstrate</a:t>
              </a:r>
              <a:r>
                <a:rPr lang="es-ES" sz="1100" dirty="0">
                  <a:latin typeface="Century Gothic"/>
                  <a:cs typeface="Century Gothic"/>
                </a:rPr>
                <a:t> </a:t>
              </a:r>
              <a:r>
                <a:rPr lang="es-ES" sz="1100" dirty="0" err="1">
                  <a:latin typeface="Century Gothic"/>
                  <a:cs typeface="Century Gothic"/>
                </a:rPr>
                <a:t>to</a:t>
              </a:r>
              <a:r>
                <a:rPr lang="es-ES" sz="1100" dirty="0">
                  <a:latin typeface="Century Gothic"/>
                  <a:cs typeface="Century Gothic"/>
                </a:rPr>
                <a:t> </a:t>
              </a:r>
              <a:r>
                <a:rPr lang="es-ES" sz="1100" dirty="0" err="1">
                  <a:latin typeface="Century Gothic"/>
                  <a:cs typeface="Century Gothic"/>
                </a:rPr>
                <a:t>policy-makers</a:t>
              </a:r>
              <a:r>
                <a:rPr lang="es-ES" sz="1100" dirty="0">
                  <a:latin typeface="Century Gothic"/>
                  <a:cs typeface="Century Gothic"/>
                </a:rPr>
                <a:t>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scale</a:t>
              </a:r>
              <a:r>
                <a:rPr lang="es-ES" sz="1100" dirty="0">
                  <a:latin typeface="Century Gothic"/>
                  <a:cs typeface="Century Gothic"/>
                </a:rPr>
                <a:t> of </a:t>
              </a:r>
              <a:r>
                <a:rPr lang="es-ES" sz="1100" dirty="0" err="1">
                  <a:latin typeface="Century Gothic"/>
                  <a:cs typeface="Century Gothic"/>
                </a:rPr>
                <a:t>ambition</a:t>
              </a:r>
              <a:r>
                <a:rPr lang="es-ES" sz="1100" dirty="0">
                  <a:latin typeface="Century Gothic"/>
                  <a:cs typeface="Century Gothic"/>
                </a:rPr>
                <a:t> </a:t>
              </a:r>
              <a:r>
                <a:rPr lang="es-ES" sz="1100" dirty="0" err="1">
                  <a:latin typeface="Century Gothic"/>
                  <a:cs typeface="Century Gothic"/>
                </a:rPr>
                <a:t>among</a:t>
              </a:r>
              <a:r>
                <a:rPr lang="es-ES" sz="1100" dirty="0">
                  <a:latin typeface="Century Gothic"/>
                  <a:cs typeface="Century Gothic"/>
                </a:rPr>
                <a:t> </a:t>
              </a:r>
              <a:r>
                <a:rPr lang="es-ES" sz="1100" dirty="0" err="1">
                  <a:latin typeface="Century Gothic"/>
                  <a:cs typeface="Century Gothic"/>
                </a:rPr>
                <a:t>leading</a:t>
              </a:r>
              <a:r>
                <a:rPr lang="es-ES" sz="1100" dirty="0">
                  <a:latin typeface="Century Gothic"/>
                  <a:cs typeface="Century Gothic"/>
                </a:rPr>
                <a:t> </a:t>
              </a:r>
              <a:r>
                <a:rPr lang="es-ES" sz="1100" dirty="0" err="1">
                  <a:latin typeface="Century Gothic"/>
                  <a:cs typeface="Century Gothic"/>
                </a:rPr>
                <a:t>companies</a:t>
              </a:r>
              <a:r>
                <a:rPr lang="es-ES" sz="1100" dirty="0">
                  <a:latin typeface="Century Gothic"/>
                  <a:cs typeface="Century Gothic"/>
                </a:rPr>
                <a:t> </a:t>
              </a:r>
              <a:r>
                <a:rPr lang="es-ES" sz="1100" dirty="0" err="1">
                  <a:latin typeface="Century Gothic"/>
                  <a:cs typeface="Century Gothic"/>
                </a:rPr>
                <a:t>to</a:t>
              </a:r>
              <a:r>
                <a:rPr lang="es-ES" sz="1100" dirty="0">
                  <a:latin typeface="Century Gothic"/>
                  <a:cs typeface="Century Gothic"/>
                </a:rPr>
                <a:t> reduce </a:t>
              </a:r>
              <a:r>
                <a:rPr lang="es-ES" sz="1100" dirty="0" err="1">
                  <a:latin typeface="Century Gothic"/>
                  <a:cs typeface="Century Gothic"/>
                </a:rPr>
                <a:t>their</a:t>
              </a:r>
              <a:r>
                <a:rPr lang="es-ES" sz="1100" dirty="0">
                  <a:latin typeface="Century Gothic"/>
                  <a:cs typeface="Century Gothic"/>
                </a:rPr>
                <a:t> </a:t>
              </a:r>
              <a:r>
                <a:rPr lang="es-ES" sz="1100" dirty="0" err="1">
                  <a:latin typeface="Century Gothic"/>
                  <a:cs typeface="Century Gothic"/>
                </a:rPr>
                <a:t>emissions</a:t>
              </a:r>
              <a:r>
                <a:rPr lang="es-ES" sz="1100" dirty="0">
                  <a:latin typeface="Century Gothic"/>
                  <a:cs typeface="Century Gothic"/>
                </a:rPr>
                <a:t> and </a:t>
              </a:r>
              <a:r>
                <a:rPr lang="es-ES" sz="1100" dirty="0" err="1">
                  <a:latin typeface="Century Gothic"/>
                  <a:cs typeface="Century Gothic"/>
                </a:rPr>
                <a:t>act</a:t>
              </a:r>
              <a:r>
                <a:rPr lang="es-ES" sz="1100" dirty="0">
                  <a:latin typeface="Century Gothic"/>
                  <a:cs typeface="Century Gothic"/>
                </a:rPr>
                <a:t> as a positive </a:t>
              </a:r>
              <a:r>
                <a:rPr lang="es-ES" sz="1100" dirty="0" err="1">
                  <a:latin typeface="Century Gothic"/>
                  <a:cs typeface="Century Gothic"/>
                </a:rPr>
                <a:t>influence</a:t>
              </a:r>
              <a:r>
                <a:rPr lang="es-ES" sz="1100" dirty="0">
                  <a:latin typeface="Century Gothic"/>
                  <a:cs typeface="Century Gothic"/>
                </a:rPr>
                <a:t> </a:t>
              </a:r>
              <a:r>
                <a:rPr lang="es-ES" sz="1100" dirty="0" err="1">
                  <a:latin typeface="Century Gothic"/>
                  <a:cs typeface="Century Gothic"/>
                </a:rPr>
                <a:t>on</a:t>
              </a:r>
              <a:r>
                <a:rPr lang="es-ES" sz="1100" dirty="0">
                  <a:latin typeface="Century Gothic"/>
                  <a:cs typeface="Century Gothic"/>
                </a:rPr>
                <a:t> </a:t>
              </a:r>
              <a:r>
                <a:rPr lang="es-ES" sz="1100" dirty="0" err="1">
                  <a:latin typeface="Century Gothic"/>
                  <a:cs typeface="Century Gothic"/>
                </a:rPr>
                <a:t>international</a:t>
              </a:r>
              <a:r>
                <a:rPr lang="es-ES" sz="1100" dirty="0">
                  <a:latin typeface="Century Gothic"/>
                  <a:cs typeface="Century Gothic"/>
                </a:rPr>
                <a:t> </a:t>
              </a:r>
              <a:r>
                <a:rPr lang="es-ES" sz="1100" dirty="0" err="1">
                  <a:latin typeface="Century Gothic"/>
                  <a:cs typeface="Century Gothic"/>
                </a:rPr>
                <a:t>climate</a:t>
              </a:r>
              <a:r>
                <a:rPr lang="es-ES" sz="1100" dirty="0">
                  <a:latin typeface="Century Gothic"/>
                  <a:cs typeface="Century Gothic"/>
                </a:rPr>
                <a:t> </a:t>
              </a:r>
              <a:r>
                <a:rPr lang="es-ES" sz="1100" dirty="0" err="1">
                  <a:latin typeface="Century Gothic"/>
                  <a:cs typeface="Century Gothic"/>
                </a:rPr>
                <a:t>negotiations</a:t>
              </a:r>
              <a:r>
                <a:rPr lang="es-ES" sz="1100" dirty="0">
                  <a:latin typeface="Century Gothic"/>
                  <a:cs typeface="Century Gothic"/>
                </a:rPr>
                <a:t>. </a:t>
              </a:r>
            </a:p>
          </p:txBody>
        </p:sp>
        <p:sp>
          <p:nvSpPr>
            <p:cNvPr id="2" name="Rectángulo 1"/>
            <p:cNvSpPr/>
            <p:nvPr/>
          </p:nvSpPr>
          <p:spPr>
            <a:xfrm>
              <a:off x="985961" y="1190710"/>
              <a:ext cx="1449253" cy="6517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a:solidFill>
                    <a:srgbClr val="3E5165"/>
                  </a:solidFill>
                  <a:latin typeface="Arial Narrow"/>
                  <a:cs typeface="Arial Narrow"/>
                </a:rPr>
                <a:t>goal</a:t>
              </a:r>
            </a:p>
          </p:txBody>
        </p:sp>
        <p:sp>
          <p:nvSpPr>
            <p:cNvPr id="14" name="Rectángulo 13"/>
            <p:cNvSpPr/>
            <p:nvPr/>
          </p:nvSpPr>
          <p:spPr>
            <a:xfrm>
              <a:off x="987470" y="1944227"/>
              <a:ext cx="1449253" cy="6517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a:solidFill>
                    <a:srgbClr val="A74737"/>
                  </a:solidFill>
                  <a:latin typeface="Arial Narrow"/>
                  <a:cs typeface="Arial Narrow"/>
                </a:rPr>
                <a:t>objective</a:t>
              </a:r>
            </a:p>
          </p:txBody>
        </p:sp>
        <p:sp>
          <p:nvSpPr>
            <p:cNvPr id="15" name="Rectángulo 14"/>
            <p:cNvSpPr/>
            <p:nvPr/>
          </p:nvSpPr>
          <p:spPr>
            <a:xfrm>
              <a:off x="988977" y="2735343"/>
              <a:ext cx="1449253" cy="8994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a:solidFill>
                    <a:srgbClr val="E5A72D"/>
                  </a:solidFill>
                  <a:latin typeface="Arial Narrow"/>
                  <a:cs typeface="Arial Narrow"/>
                </a:rPr>
                <a:t>expected outcomes</a:t>
              </a:r>
            </a:p>
          </p:txBody>
        </p:sp>
      </p:grpSp>
      <p:grpSp>
        <p:nvGrpSpPr>
          <p:cNvPr id="4" name="3 Grupo"/>
          <p:cNvGrpSpPr/>
          <p:nvPr/>
        </p:nvGrpSpPr>
        <p:grpSpPr>
          <a:xfrm>
            <a:off x="0" y="4327625"/>
            <a:ext cx="9144000" cy="707334"/>
            <a:chOff x="0" y="5770167"/>
            <a:chExt cx="12192000" cy="943112"/>
          </a:xfrm>
        </p:grpSpPr>
        <p:cxnSp>
          <p:nvCxnSpPr>
            <p:cNvPr id="21" name="20 Conector recto"/>
            <p:cNvCxnSpPr/>
            <p:nvPr/>
          </p:nvCxnSpPr>
          <p:spPr>
            <a:xfrm>
              <a:off x="0" y="5770167"/>
              <a:ext cx="30492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095200" y="5770167"/>
              <a:ext cx="30492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9142800" y="5770167"/>
              <a:ext cx="30492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322647" y="5770167"/>
              <a:ext cx="11265740" cy="943112"/>
              <a:chOff x="322647" y="5770167"/>
              <a:chExt cx="11265740" cy="943112"/>
            </a:xfrm>
          </p:grpSpPr>
          <p:pic>
            <p:nvPicPr>
              <p:cNvPr id="12" name="1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8361" y="5960636"/>
                <a:ext cx="1670026" cy="752643"/>
              </a:xfrm>
              <a:prstGeom prst="rect">
                <a:avLst/>
              </a:prstGeom>
            </p:spPr>
          </p:pic>
          <p:sp>
            <p:nvSpPr>
              <p:cNvPr id="20" name="19 Rectángulo"/>
              <p:cNvSpPr/>
              <p:nvPr/>
            </p:nvSpPr>
            <p:spPr>
              <a:xfrm>
                <a:off x="322647" y="6206152"/>
                <a:ext cx="1237945" cy="307776"/>
              </a:xfrm>
              <a:prstGeom prst="rect">
                <a:avLst/>
              </a:prstGeom>
            </p:spPr>
            <p:txBody>
              <a:bodyPr wrap="none">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25" name="24 Conector recto"/>
              <p:cNvCxnSpPr/>
              <p:nvPr/>
            </p:nvCxnSpPr>
            <p:spPr>
              <a:xfrm>
                <a:off x="3047600" y="5770167"/>
                <a:ext cx="30492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pic>
            <p:nvPicPr>
              <p:cNvPr id="26" name="25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755217" y="6144533"/>
                <a:ext cx="900000" cy="384848"/>
              </a:xfrm>
              <a:prstGeom prst="rect">
                <a:avLst/>
              </a:prstGeom>
            </p:spPr>
          </p:pic>
          <p:pic>
            <p:nvPicPr>
              <p:cNvPr id="27" name="26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4349605" y="6180957"/>
                <a:ext cx="900000" cy="312000"/>
              </a:xfrm>
              <a:prstGeom prst="rect">
                <a:avLst/>
              </a:prstGeom>
            </p:spPr>
          </p:pic>
          <p:pic>
            <p:nvPicPr>
              <p:cNvPr id="28" name="27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5646800" y="6117863"/>
                <a:ext cx="900000" cy="438188"/>
              </a:xfrm>
              <a:prstGeom prst="rect">
                <a:avLst/>
              </a:prstGeom>
            </p:spPr>
          </p:pic>
          <p:pic>
            <p:nvPicPr>
              <p:cNvPr id="29" name="28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3052411" y="6187992"/>
                <a:ext cx="900000" cy="297931"/>
              </a:xfrm>
              <a:prstGeom prst="rect">
                <a:avLst/>
              </a:prstGeom>
            </p:spPr>
          </p:pic>
        </p:grpSp>
      </p:grpSp>
    </p:spTree>
    <p:extLst>
      <p:ext uri="{BB962C8B-B14F-4D97-AF65-F5344CB8AC3E}">
        <p14:creationId xmlns:p14="http://schemas.microsoft.com/office/powerpoint/2010/main" val="63341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947728" y="168245"/>
            <a:ext cx="5050091"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Mind </a:t>
            </a:r>
            <a:r>
              <a:rPr lang="es-MX" sz="2200" b="1" spc="-117" dirty="0">
                <a:solidFill>
                  <a:schemeClr val="tx1">
                    <a:lumMod val="85000"/>
                    <a:lumOff val="15000"/>
                  </a:schemeClr>
                </a:solidFill>
                <a:latin typeface="Arial Narrow" panose="020B0606020202030204" pitchFamily="34" charset="0"/>
              </a:rPr>
              <a:t>the Science, Mind the Gap - Overview</a:t>
            </a:r>
          </a:p>
        </p:txBody>
      </p:sp>
      <p:sp>
        <p:nvSpPr>
          <p:cNvPr id="2" name="Rectángulo 1"/>
          <p:cNvSpPr/>
          <p:nvPr/>
        </p:nvSpPr>
        <p:spPr>
          <a:xfrm>
            <a:off x="1115240" y="902419"/>
            <a:ext cx="3240000" cy="185968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a:solidFill>
                  <a:srgbClr val="00728F"/>
                </a:solidFill>
                <a:latin typeface="Arial Narrow"/>
                <a:cs typeface="Arial Narrow"/>
              </a:rPr>
              <a:t>mind the science</a:t>
            </a:r>
          </a:p>
        </p:txBody>
      </p:sp>
      <p:sp>
        <p:nvSpPr>
          <p:cNvPr id="11" name="Rectángulo 10"/>
          <p:cNvSpPr/>
          <p:nvPr/>
        </p:nvSpPr>
        <p:spPr>
          <a:xfrm>
            <a:off x="4788761" y="903915"/>
            <a:ext cx="3240000" cy="185968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a:solidFill>
                  <a:srgbClr val="3E5165"/>
                </a:solidFill>
                <a:latin typeface="Arial Narrow"/>
                <a:cs typeface="Arial Narrow"/>
              </a:rPr>
              <a:t>mind the gap</a:t>
            </a:r>
          </a:p>
        </p:txBody>
      </p:sp>
      <p:sp>
        <p:nvSpPr>
          <p:cNvPr id="5" name="CuadroTexto 4"/>
          <p:cNvSpPr txBox="1"/>
          <p:nvPr/>
        </p:nvSpPr>
        <p:spPr>
          <a:xfrm>
            <a:off x="1116749" y="2957933"/>
            <a:ext cx="3238492" cy="1149238"/>
          </a:xfrm>
          <a:prstGeom prst="rect">
            <a:avLst/>
          </a:prstGeom>
          <a:noFill/>
        </p:spPr>
        <p:txBody>
          <a:bodyPr wrap="square" lIns="71323" tIns="35662" rIns="71323" bIns="35662" rtlCol="0">
            <a:spAutoFit/>
          </a:bodyPr>
          <a:lstStyle/>
          <a:p>
            <a:pPr algn="just"/>
            <a:r>
              <a:rPr lang="en-GB" dirty="0" smtClean="0">
                <a:latin typeface="Century Gothic"/>
                <a:cs typeface="Century Gothic"/>
              </a:rPr>
              <a:t>Mind the Science, the first phase of this initiative, intends to provide tools &amp; guidance for companies to set emission reduction targets in line with climate science.</a:t>
            </a:r>
            <a:endParaRPr lang="en-GB" dirty="0">
              <a:latin typeface="Century Gothic"/>
              <a:cs typeface="Century Gothic"/>
            </a:endParaRPr>
          </a:p>
        </p:txBody>
      </p:sp>
      <p:sp>
        <p:nvSpPr>
          <p:cNvPr id="20" name="CuadroTexto 19"/>
          <p:cNvSpPr txBox="1"/>
          <p:nvPr/>
        </p:nvSpPr>
        <p:spPr>
          <a:xfrm>
            <a:off x="4771193" y="2957933"/>
            <a:ext cx="3238492" cy="1149238"/>
          </a:xfrm>
          <a:prstGeom prst="rect">
            <a:avLst/>
          </a:prstGeom>
          <a:noFill/>
        </p:spPr>
        <p:txBody>
          <a:bodyPr wrap="square" lIns="71323" tIns="35662" rIns="71323" bIns="35662" rtlCol="0">
            <a:spAutoFit/>
          </a:bodyPr>
          <a:lstStyle/>
          <a:p>
            <a:pPr algn="just"/>
            <a:r>
              <a:rPr lang="en-GB" dirty="0" smtClean="0">
                <a:latin typeface="Century Gothic"/>
                <a:cs typeface="Century Gothic"/>
              </a:rPr>
              <a:t>Mind the Gap, the second phase of the initiative, intends to encourage businesses to adopt emission reduction targets that are consistent with a 2ºC threshold.</a:t>
            </a:r>
            <a:endParaRPr lang="en-GB" dirty="0">
              <a:latin typeface="Century Gothic"/>
              <a:cs typeface="Century Gothic"/>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Tree>
    <p:extLst>
      <p:ext uri="{BB962C8B-B14F-4D97-AF65-F5344CB8AC3E}">
        <p14:creationId xmlns:p14="http://schemas.microsoft.com/office/powerpoint/2010/main" val="2243023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2" name="11 CuadroTexto"/>
          <p:cNvSpPr txBox="1"/>
          <p:nvPr/>
        </p:nvSpPr>
        <p:spPr>
          <a:xfrm>
            <a:off x="3947728" y="168245"/>
            <a:ext cx="5050091"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Mind </a:t>
            </a:r>
            <a:r>
              <a:rPr lang="es-MX" sz="2200" b="1" spc="-117" dirty="0">
                <a:solidFill>
                  <a:schemeClr val="tx1">
                    <a:lumMod val="85000"/>
                    <a:lumOff val="15000"/>
                  </a:schemeClr>
                </a:solidFill>
                <a:latin typeface="Arial Narrow" panose="020B0606020202030204" pitchFamily="34" charset="0"/>
              </a:rPr>
              <a:t>the Science, Mind the Gap - Overview</a:t>
            </a:r>
          </a:p>
        </p:txBody>
      </p:sp>
      <p:sp>
        <p:nvSpPr>
          <p:cNvPr id="2" name="Rectángulo 1"/>
          <p:cNvSpPr/>
          <p:nvPr/>
        </p:nvSpPr>
        <p:spPr>
          <a:xfrm>
            <a:off x="270148" y="902419"/>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smtClean="0">
                <a:solidFill>
                  <a:srgbClr val="00728F"/>
                </a:solidFill>
                <a:latin typeface="Arial Narrow"/>
                <a:cs typeface="Arial Narrow"/>
              </a:rPr>
              <a:t>steering committee</a:t>
            </a:r>
            <a:endParaRPr lang="en-GB" sz="2500" b="1" spc="-117" dirty="0">
              <a:solidFill>
                <a:srgbClr val="00728F"/>
              </a:solidFill>
              <a:latin typeface="Arial Narrow"/>
              <a:cs typeface="Arial Narrow"/>
            </a:endParaRPr>
          </a:p>
        </p:txBody>
      </p:sp>
      <p:pic>
        <p:nvPicPr>
          <p:cNvPr id="27" name="22 Imagen"/>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627853" y="1896601"/>
            <a:ext cx="1080000" cy="461816"/>
          </a:xfrm>
          <a:prstGeom prst="rect">
            <a:avLst/>
          </a:prstGeom>
        </p:spPr>
      </p:pic>
      <p:pic>
        <p:nvPicPr>
          <p:cNvPr id="28" name="23 Imagen"/>
          <p:cNvPicPr>
            <a:picLocks noChangeAspect="1"/>
          </p:cNvPicPr>
          <p:nvPr/>
        </p:nvPicPr>
        <p:blipFill>
          <a:blip r:embed="rId7" cstate="print">
            <a:grayscl/>
            <a:extLst>
              <a:ext uri="{28A0092B-C50C-407E-A947-70E740481C1C}">
                <a14:useLocalDpi xmlns:a14="http://schemas.microsoft.com/office/drawing/2010/main"/>
              </a:ext>
            </a:extLst>
          </a:blip>
          <a:stretch>
            <a:fillRect/>
          </a:stretch>
        </p:blipFill>
        <p:spPr>
          <a:xfrm>
            <a:off x="627853" y="3168379"/>
            <a:ext cx="1080000" cy="374401"/>
          </a:xfrm>
          <a:prstGeom prst="rect">
            <a:avLst/>
          </a:prstGeom>
        </p:spPr>
      </p:pic>
      <p:pic>
        <p:nvPicPr>
          <p:cNvPr id="29" name="24 Imagen"/>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627853" y="3769003"/>
            <a:ext cx="1080000" cy="525827"/>
          </a:xfrm>
          <a:prstGeom prst="rect">
            <a:avLst/>
          </a:prstGeom>
        </p:spPr>
      </p:pic>
      <p:pic>
        <p:nvPicPr>
          <p:cNvPr id="30" name="25 Imagen"/>
          <p:cNvPicPr>
            <a:picLocks noChangeAspect="1"/>
          </p:cNvPicPr>
          <p:nvPr/>
        </p:nvPicPr>
        <p:blipFill>
          <a:blip r:embed="rId9" cstate="print">
            <a:grayscl/>
            <a:extLst>
              <a:ext uri="{28A0092B-C50C-407E-A947-70E740481C1C}">
                <a14:useLocalDpi xmlns:a14="http://schemas.microsoft.com/office/drawing/2010/main"/>
              </a:ext>
            </a:extLst>
          </a:blip>
          <a:stretch>
            <a:fillRect/>
          </a:stretch>
        </p:blipFill>
        <p:spPr>
          <a:xfrm>
            <a:off x="627853" y="2584640"/>
            <a:ext cx="1080000" cy="357516"/>
          </a:xfrm>
          <a:prstGeom prst="rect">
            <a:avLst/>
          </a:prstGeom>
        </p:spPr>
      </p:pic>
      <p:sp>
        <p:nvSpPr>
          <p:cNvPr id="33" name="Rectángulo 32"/>
          <p:cNvSpPr/>
          <p:nvPr/>
        </p:nvSpPr>
        <p:spPr>
          <a:xfrm>
            <a:off x="2539684" y="902419"/>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400" b="1" spc="-117" dirty="0" smtClean="0">
                <a:solidFill>
                  <a:srgbClr val="E5A72D"/>
                </a:solidFill>
                <a:latin typeface="Arial Narrow"/>
                <a:cs typeface="Arial Narrow"/>
              </a:rPr>
              <a:t>technical advisory group</a:t>
            </a:r>
            <a:endParaRPr lang="en-GB" sz="2400" b="1" spc="-117" dirty="0">
              <a:solidFill>
                <a:srgbClr val="E5A72D"/>
              </a:solidFill>
              <a:latin typeface="Arial Narrow"/>
              <a:cs typeface="Arial Narrow"/>
            </a:endParaRPr>
          </a:p>
        </p:txBody>
      </p:sp>
      <p:pic>
        <p:nvPicPr>
          <p:cNvPr id="4" name="Imagen 3"/>
          <p:cNvPicPr>
            <a:picLocks noChangeAspect="1"/>
          </p:cNvPicPr>
          <p:nvPr/>
        </p:nvPicPr>
        <p:blipFill>
          <a:blip r:embed="rId10" cstate="screen">
            <a:grayscl/>
            <a:extLst>
              <a:ext uri="{28A0092B-C50C-407E-A947-70E740481C1C}">
                <a14:useLocalDpi xmlns:a14="http://schemas.microsoft.com/office/drawing/2010/main"/>
              </a:ext>
            </a:extLst>
          </a:blip>
          <a:stretch>
            <a:fillRect/>
          </a:stretch>
        </p:blipFill>
        <p:spPr>
          <a:xfrm>
            <a:off x="5257238" y="2436821"/>
            <a:ext cx="1080000" cy="432000"/>
          </a:xfrm>
          <a:prstGeom prst="rect">
            <a:avLst/>
          </a:prstGeom>
        </p:spPr>
      </p:pic>
      <p:sp>
        <p:nvSpPr>
          <p:cNvPr id="48" name="Rectángulo 47"/>
          <p:cNvSpPr/>
          <p:nvPr/>
        </p:nvSpPr>
        <p:spPr>
          <a:xfrm>
            <a:off x="4809533" y="909117"/>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400" b="1" spc="-117" dirty="0" smtClean="0">
                <a:solidFill>
                  <a:srgbClr val="A74737"/>
                </a:solidFill>
                <a:latin typeface="Arial Narrow"/>
                <a:cs typeface="Arial Narrow"/>
              </a:rPr>
              <a:t>technical consultant</a:t>
            </a:r>
            <a:endParaRPr lang="en-GB" sz="2400" b="1" spc="-117" dirty="0">
              <a:solidFill>
                <a:srgbClr val="A74737"/>
              </a:solidFill>
              <a:latin typeface="Arial Narrow"/>
              <a:cs typeface="Arial Narrow"/>
            </a:endParaRPr>
          </a:p>
        </p:txBody>
      </p:sp>
      <p:sp>
        <p:nvSpPr>
          <p:cNvPr id="49" name="Rectángulo 48"/>
          <p:cNvSpPr/>
          <p:nvPr/>
        </p:nvSpPr>
        <p:spPr>
          <a:xfrm>
            <a:off x="7078443" y="911247"/>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400" b="1" spc="-117" dirty="0" smtClean="0">
                <a:solidFill>
                  <a:srgbClr val="3E5165"/>
                </a:solidFill>
                <a:latin typeface="Arial Narrow"/>
                <a:cs typeface="Arial Narrow"/>
              </a:rPr>
              <a:t>supporter</a:t>
            </a:r>
            <a:endParaRPr lang="en-GB" sz="2400" b="1" spc="-117" dirty="0">
              <a:solidFill>
                <a:srgbClr val="3E5165"/>
              </a:solidFill>
              <a:latin typeface="Arial Narrow"/>
              <a:cs typeface="Arial Narrow"/>
            </a:endParaRPr>
          </a:p>
        </p:txBody>
      </p:sp>
      <p:pic>
        <p:nvPicPr>
          <p:cNvPr id="50" name="Imagen 49"/>
          <p:cNvPicPr>
            <a:picLocks noChangeAspect="1"/>
          </p:cNvPicPr>
          <p:nvPr/>
        </p:nvPicPr>
        <p:blipFill>
          <a:blip r:embed="rId11" cstate="screen">
            <a:grayscl/>
            <a:extLst>
              <a:ext uri="{28A0092B-C50C-407E-A947-70E740481C1C}">
                <a14:useLocalDpi xmlns:a14="http://schemas.microsoft.com/office/drawing/2010/main"/>
              </a:ext>
            </a:extLst>
          </a:blip>
          <a:stretch>
            <a:fillRect/>
          </a:stretch>
        </p:blipFill>
        <p:spPr>
          <a:xfrm>
            <a:off x="7487325" y="2044640"/>
            <a:ext cx="1080000" cy="1080000"/>
          </a:xfrm>
          <a:prstGeom prst="rect">
            <a:avLst/>
          </a:prstGeom>
        </p:spPr>
      </p:pic>
      <p:sp>
        <p:nvSpPr>
          <p:cNvPr id="3" name="Rectángulo 2"/>
          <p:cNvSpPr/>
          <p:nvPr/>
        </p:nvSpPr>
        <p:spPr>
          <a:xfrm>
            <a:off x="2378327" y="1822763"/>
            <a:ext cx="1856773" cy="1785104"/>
          </a:xfrm>
          <a:prstGeom prst="rect">
            <a:avLst/>
          </a:prstGeom>
        </p:spPr>
        <p:txBody>
          <a:bodyPr wrap="square">
            <a:spAutoFit/>
          </a:bodyPr>
          <a:lstStyle/>
          <a:p>
            <a:r>
              <a:rPr lang="en-GB" sz="1000" dirty="0">
                <a:latin typeface="Arial Narrow"/>
                <a:cs typeface="Arial Narrow"/>
              </a:rPr>
              <a:t>Bill </a:t>
            </a:r>
            <a:r>
              <a:rPr lang="en-GB" sz="1000" dirty="0" err="1">
                <a:latin typeface="Arial Narrow"/>
                <a:cs typeface="Arial Narrow"/>
              </a:rPr>
              <a:t>Baue</a:t>
            </a:r>
            <a:endParaRPr lang="en-GB" sz="1000" dirty="0">
              <a:latin typeface="Arial Narrow"/>
              <a:cs typeface="Arial Narrow"/>
            </a:endParaRPr>
          </a:p>
          <a:p>
            <a:r>
              <a:rPr lang="en-GB" sz="1000" dirty="0">
                <a:latin typeface="Arial Narrow"/>
                <a:cs typeface="Arial Narrow"/>
              </a:rPr>
              <a:t>Bryan Jacob</a:t>
            </a:r>
          </a:p>
          <a:p>
            <a:r>
              <a:rPr lang="en-GB" sz="1000" dirty="0">
                <a:latin typeface="Arial Narrow"/>
                <a:cs typeface="Arial Narrow"/>
              </a:rPr>
              <a:t>Chris </a:t>
            </a:r>
            <a:r>
              <a:rPr lang="en-GB" sz="1000" dirty="0" err="1">
                <a:latin typeface="Arial Narrow"/>
                <a:cs typeface="Arial Narrow"/>
              </a:rPr>
              <a:t>Tuppen</a:t>
            </a:r>
            <a:endParaRPr lang="en-GB" sz="1000" dirty="0">
              <a:latin typeface="Arial Narrow"/>
              <a:cs typeface="Arial Narrow"/>
            </a:endParaRPr>
          </a:p>
          <a:p>
            <a:r>
              <a:rPr lang="en-GB" sz="1000" dirty="0">
                <a:latin typeface="Arial Narrow"/>
                <a:cs typeface="Arial Narrow"/>
              </a:rPr>
              <a:t>Edward Butt</a:t>
            </a:r>
          </a:p>
          <a:p>
            <a:r>
              <a:rPr lang="en-GB" sz="1000" dirty="0">
                <a:latin typeface="Arial Narrow"/>
                <a:cs typeface="Arial Narrow"/>
              </a:rPr>
              <a:t>Edward Cameron</a:t>
            </a:r>
          </a:p>
          <a:p>
            <a:r>
              <a:rPr lang="en-GB" sz="1000" dirty="0">
                <a:latin typeface="Arial Narrow"/>
                <a:cs typeface="Arial Narrow"/>
              </a:rPr>
              <a:t>Emma Stewart</a:t>
            </a:r>
          </a:p>
          <a:p>
            <a:r>
              <a:rPr lang="en-GB" sz="1000" dirty="0">
                <a:latin typeface="Arial Narrow"/>
                <a:cs typeface="Arial Narrow"/>
              </a:rPr>
              <a:t>Geoff Lye</a:t>
            </a:r>
          </a:p>
          <a:p>
            <a:r>
              <a:rPr lang="en-GB" sz="1000" dirty="0">
                <a:latin typeface="Arial Narrow"/>
                <a:cs typeface="Arial Narrow"/>
              </a:rPr>
              <a:t>Guy Rickard</a:t>
            </a:r>
          </a:p>
          <a:p>
            <a:r>
              <a:rPr lang="en-GB" sz="1000" dirty="0">
                <a:latin typeface="Arial Narrow"/>
                <a:cs typeface="Arial Narrow"/>
              </a:rPr>
              <a:t>Heidi </a:t>
            </a:r>
            <a:r>
              <a:rPr lang="en-GB" sz="1000" dirty="0" err="1">
                <a:latin typeface="Arial Narrow"/>
                <a:cs typeface="Arial Narrow"/>
              </a:rPr>
              <a:t>Huusko</a:t>
            </a:r>
            <a:endParaRPr lang="en-GB" sz="1000" dirty="0">
              <a:latin typeface="Arial Narrow"/>
              <a:cs typeface="Arial Narrow"/>
            </a:endParaRPr>
          </a:p>
          <a:p>
            <a:r>
              <a:rPr lang="en-GB" sz="1000" dirty="0">
                <a:latin typeface="Arial Narrow"/>
                <a:cs typeface="Arial Narrow"/>
              </a:rPr>
              <a:t>Jed Davis</a:t>
            </a:r>
          </a:p>
          <a:p>
            <a:r>
              <a:rPr lang="en-GB" sz="1000" dirty="0">
                <a:latin typeface="Arial Narrow"/>
                <a:cs typeface="Arial Narrow"/>
              </a:rPr>
              <a:t>Jeff </a:t>
            </a:r>
            <a:r>
              <a:rPr lang="en-GB" sz="1000" dirty="0" err="1" smtClean="0">
                <a:latin typeface="Arial Narrow"/>
                <a:cs typeface="Arial Narrow"/>
              </a:rPr>
              <a:t>Gowdy</a:t>
            </a:r>
            <a:endParaRPr lang="en-GB" sz="1000" dirty="0">
              <a:latin typeface="Arial Narrow"/>
              <a:cs typeface="Arial Narrow"/>
            </a:endParaRPr>
          </a:p>
        </p:txBody>
      </p:sp>
      <p:sp>
        <p:nvSpPr>
          <p:cNvPr id="5" name="Rectángulo 4"/>
          <p:cNvSpPr/>
          <p:nvPr/>
        </p:nvSpPr>
        <p:spPr>
          <a:xfrm>
            <a:off x="3555957" y="1791985"/>
            <a:ext cx="1166311" cy="1323439"/>
          </a:xfrm>
          <a:prstGeom prst="rect">
            <a:avLst/>
          </a:prstGeom>
        </p:spPr>
        <p:txBody>
          <a:bodyPr wrap="square">
            <a:spAutoFit/>
          </a:bodyPr>
          <a:lstStyle/>
          <a:p>
            <a:r>
              <a:rPr lang="en-GB" sz="1000" dirty="0">
                <a:latin typeface="Arial Narrow"/>
                <a:cs typeface="Arial Narrow"/>
              </a:rPr>
              <a:t>Kevin Moss</a:t>
            </a:r>
          </a:p>
          <a:p>
            <a:r>
              <a:rPr lang="en-GB" sz="1000" dirty="0">
                <a:latin typeface="Arial Narrow"/>
                <a:cs typeface="Arial Narrow"/>
              </a:rPr>
              <a:t>Kevin </a:t>
            </a:r>
            <a:r>
              <a:rPr lang="en-GB" sz="1000" dirty="0" err="1">
                <a:latin typeface="Arial Narrow"/>
                <a:cs typeface="Arial Narrow"/>
              </a:rPr>
              <a:t>Ravinovitch</a:t>
            </a:r>
            <a:endParaRPr lang="en-GB" sz="1000" dirty="0">
              <a:latin typeface="Arial Narrow"/>
              <a:cs typeface="Arial Narrow"/>
            </a:endParaRPr>
          </a:p>
          <a:p>
            <a:r>
              <a:rPr lang="en-GB" sz="1000" dirty="0">
                <a:latin typeface="Arial Narrow"/>
                <a:cs typeface="Arial Narrow"/>
              </a:rPr>
              <a:t>Larry Merritt</a:t>
            </a:r>
          </a:p>
          <a:p>
            <a:r>
              <a:rPr lang="en-GB" sz="1000" dirty="0">
                <a:latin typeface="Arial Narrow"/>
                <a:cs typeface="Arial Narrow"/>
              </a:rPr>
              <a:t>Mark McElroy</a:t>
            </a:r>
          </a:p>
          <a:p>
            <a:r>
              <a:rPr lang="en-GB" sz="1000" dirty="0">
                <a:latin typeface="Arial Narrow"/>
                <a:cs typeface="Arial Narrow"/>
              </a:rPr>
              <a:t>Mario Abreu</a:t>
            </a:r>
          </a:p>
          <a:p>
            <a:r>
              <a:rPr lang="en-GB" sz="1000" dirty="0">
                <a:latin typeface="Arial Narrow"/>
                <a:cs typeface="Arial Narrow"/>
              </a:rPr>
              <a:t>Michael Alexander</a:t>
            </a:r>
          </a:p>
          <a:p>
            <a:r>
              <a:rPr lang="en-GB" sz="1000" dirty="0">
                <a:latin typeface="Arial Narrow"/>
                <a:cs typeface="Arial Narrow"/>
              </a:rPr>
              <a:t>Tim </a:t>
            </a:r>
            <a:r>
              <a:rPr lang="en-GB" sz="1000" dirty="0" err="1">
                <a:latin typeface="Arial Narrow"/>
                <a:cs typeface="Arial Narrow"/>
              </a:rPr>
              <a:t>Juliani</a:t>
            </a:r>
            <a:endParaRPr lang="en-GB" sz="1000" dirty="0">
              <a:latin typeface="Arial Narrow"/>
              <a:cs typeface="Arial Narrow"/>
            </a:endParaRPr>
          </a:p>
          <a:p>
            <a:r>
              <a:rPr lang="en-GB" sz="1000" dirty="0" err="1">
                <a:latin typeface="Arial Narrow"/>
                <a:cs typeface="Arial Narrow"/>
              </a:rPr>
              <a:t>Stweart</a:t>
            </a:r>
            <a:r>
              <a:rPr lang="en-GB" sz="1000" dirty="0">
                <a:latin typeface="Arial Narrow"/>
                <a:cs typeface="Arial Narrow"/>
              </a:rPr>
              <a:t> van Horn</a:t>
            </a:r>
          </a:p>
        </p:txBody>
      </p:sp>
    </p:spTree>
    <p:extLst>
      <p:ext uri="{BB962C8B-B14F-4D97-AF65-F5344CB8AC3E}">
        <p14:creationId xmlns:p14="http://schemas.microsoft.com/office/powerpoint/2010/main" val="3356331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32" name="11 CuadroTexto"/>
          <p:cNvSpPr txBox="1"/>
          <p:nvPr/>
        </p:nvSpPr>
        <p:spPr>
          <a:xfrm>
            <a:off x="3947728" y="168245"/>
            <a:ext cx="5050091"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Mind </a:t>
            </a:r>
            <a:r>
              <a:rPr lang="es-MX" sz="2200" b="1" spc="-117" dirty="0">
                <a:solidFill>
                  <a:schemeClr val="tx1">
                    <a:lumMod val="85000"/>
                    <a:lumOff val="15000"/>
                  </a:schemeClr>
                </a:solidFill>
                <a:latin typeface="Arial Narrow" panose="020B0606020202030204" pitchFamily="34" charset="0"/>
              </a:rPr>
              <a:t>the Science, Mind the Gap - Overview</a:t>
            </a:r>
          </a:p>
        </p:txBody>
      </p:sp>
      <p:sp>
        <p:nvSpPr>
          <p:cNvPr id="42" name="Rectángulo 41"/>
          <p:cNvSpPr/>
          <p:nvPr/>
        </p:nvSpPr>
        <p:spPr>
          <a:xfrm>
            <a:off x="506898" y="902419"/>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500" b="1" spc="-117" dirty="0" smtClean="0">
                <a:solidFill>
                  <a:srgbClr val="00728F"/>
                </a:solidFill>
                <a:latin typeface="Arial Narrow"/>
                <a:cs typeface="Arial Narrow"/>
              </a:rPr>
              <a:t>methodology</a:t>
            </a:r>
            <a:endParaRPr lang="en-GB" sz="2500" b="1" spc="-117" dirty="0">
              <a:solidFill>
                <a:srgbClr val="00728F"/>
              </a:solidFill>
              <a:latin typeface="Arial Narrow"/>
              <a:cs typeface="Arial Narrow"/>
            </a:endParaRPr>
          </a:p>
        </p:txBody>
      </p:sp>
      <p:sp>
        <p:nvSpPr>
          <p:cNvPr id="43" name="Rectángulo 42"/>
          <p:cNvSpPr/>
          <p:nvPr/>
        </p:nvSpPr>
        <p:spPr>
          <a:xfrm>
            <a:off x="3674139" y="902419"/>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400" b="1" spc="-117" dirty="0" smtClean="0">
                <a:solidFill>
                  <a:srgbClr val="E5A72D"/>
                </a:solidFill>
                <a:latin typeface="Arial Narrow"/>
                <a:cs typeface="Arial Narrow"/>
              </a:rPr>
              <a:t>high level exec. summary</a:t>
            </a:r>
            <a:endParaRPr lang="en-GB" sz="2400" b="1" spc="-117" dirty="0">
              <a:solidFill>
                <a:srgbClr val="E5A72D"/>
              </a:solidFill>
              <a:latin typeface="Arial Narrow"/>
              <a:cs typeface="Arial Narrow"/>
            </a:endParaRPr>
          </a:p>
        </p:txBody>
      </p:sp>
      <p:sp>
        <p:nvSpPr>
          <p:cNvPr id="51" name="Rectángulo 50"/>
          <p:cNvSpPr/>
          <p:nvPr/>
        </p:nvSpPr>
        <p:spPr>
          <a:xfrm>
            <a:off x="6841693" y="902419"/>
            <a:ext cx="1795410" cy="8272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algn="ctr"/>
            <a:r>
              <a:rPr lang="en-GB" sz="2400" b="1" spc="-117" dirty="0" smtClean="0">
                <a:solidFill>
                  <a:srgbClr val="3E5165"/>
                </a:solidFill>
                <a:latin typeface="Arial Narrow"/>
                <a:cs typeface="Arial Narrow"/>
              </a:rPr>
              <a:t>website</a:t>
            </a:r>
            <a:endParaRPr lang="en-GB" sz="2400" b="1" spc="-117" dirty="0">
              <a:solidFill>
                <a:srgbClr val="3E5165"/>
              </a:solidFill>
              <a:latin typeface="Arial Narrow"/>
              <a:cs typeface="Arial Narrow"/>
            </a:endParaRPr>
          </a:p>
        </p:txBody>
      </p:sp>
      <p:pic>
        <p:nvPicPr>
          <p:cNvPr id="5" name="Imagen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785" y="1771783"/>
            <a:ext cx="1775915" cy="2521619"/>
          </a:xfrm>
          <a:prstGeom prst="rect">
            <a:avLst/>
          </a:prstGeom>
        </p:spPr>
      </p:pic>
      <p:pic>
        <p:nvPicPr>
          <p:cNvPr id="6" name="Imagen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4139" y="1771783"/>
            <a:ext cx="1795410" cy="2321906"/>
          </a:xfrm>
          <a:prstGeom prst="rect">
            <a:avLst/>
          </a:prstGeom>
        </p:spPr>
      </p:pic>
      <p:pic>
        <p:nvPicPr>
          <p:cNvPr id="17" name="Imagen 16" descr="Screen Shot 2014-10-07 at 20.45.00.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4602" y="1771783"/>
            <a:ext cx="1836690" cy="1779498"/>
          </a:xfrm>
          <a:prstGeom prst="rect">
            <a:avLst/>
          </a:prstGeom>
        </p:spPr>
      </p:pic>
      <p:pic>
        <p:nvPicPr>
          <p:cNvPr id="19" name="Imagen 18" descr="Screen Shot 2014-10-07 at 20.46.21.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858300" y="3664927"/>
            <a:ext cx="1832991" cy="253499"/>
          </a:xfrm>
          <a:prstGeom prst="rect">
            <a:avLst/>
          </a:prstGeom>
        </p:spPr>
      </p:pic>
    </p:spTree>
    <p:extLst>
      <p:ext uri="{BB962C8B-B14F-4D97-AF65-F5344CB8AC3E}">
        <p14:creationId xmlns:p14="http://schemas.microsoft.com/office/powerpoint/2010/main" val="31328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Science-based target setting overview</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47" name="CuadroTexto 46"/>
          <p:cNvSpPr txBox="1"/>
          <p:nvPr/>
        </p:nvSpPr>
        <p:spPr>
          <a:xfrm>
            <a:off x="4126664" y="2885618"/>
            <a:ext cx="4871156" cy="1138773"/>
          </a:xfrm>
          <a:prstGeom prst="rect">
            <a:avLst/>
          </a:prstGeom>
          <a:noFill/>
        </p:spPr>
        <p:txBody>
          <a:bodyPr wrap="square" rtlCol="0">
            <a:spAutoFit/>
          </a:bodyPr>
          <a:lstStyle/>
          <a:p>
            <a:pPr algn="just"/>
            <a:r>
              <a:rPr lang="es-ES" sz="1200" b="1" dirty="0" smtClean="0">
                <a:latin typeface="Century Gothic"/>
                <a:cs typeface="Century Gothic"/>
              </a:rPr>
              <a:t>2ºC </a:t>
            </a:r>
            <a:r>
              <a:rPr lang="es-ES" sz="1200" b="1" dirty="0" err="1" smtClean="0">
                <a:latin typeface="Century Gothic"/>
                <a:cs typeface="Century Gothic"/>
              </a:rPr>
              <a:t>scenario</a:t>
            </a:r>
            <a:endParaRPr lang="es-ES" sz="1200" b="1" dirty="0" smtClean="0">
              <a:latin typeface="Century Gothic"/>
              <a:cs typeface="Century Gothic"/>
            </a:endParaRPr>
          </a:p>
          <a:p>
            <a:pPr algn="just"/>
            <a:endParaRPr lang="es-ES" sz="1200" dirty="0" smtClean="0">
              <a:latin typeface="Century Gothic"/>
              <a:cs typeface="Century Gothic"/>
            </a:endParaRPr>
          </a:p>
          <a:p>
            <a:pPr marL="171450" indent="-171450" algn="just">
              <a:buFont typeface="Arial" panose="020B0604020202020204" pitchFamily="34" charset="0"/>
              <a:buChar char="•"/>
            </a:pPr>
            <a:r>
              <a:rPr lang="es-ES" sz="1100" dirty="0" smtClean="0">
                <a:latin typeface="Century Gothic"/>
                <a:cs typeface="Century Gothic"/>
              </a:rPr>
              <a:t>In 2050, 41 to 72% </a:t>
            </a:r>
            <a:r>
              <a:rPr lang="es-ES" sz="1100" dirty="0" err="1" smtClean="0">
                <a:latin typeface="Century Gothic"/>
                <a:cs typeface="Century Gothic"/>
              </a:rPr>
              <a:t>lower</a:t>
            </a:r>
            <a:r>
              <a:rPr lang="es-ES" sz="1100" dirty="0" smtClean="0">
                <a:latin typeface="Century Gothic"/>
                <a:cs typeface="Century Gothic"/>
              </a:rPr>
              <a:t> </a:t>
            </a:r>
            <a:r>
              <a:rPr lang="es-ES" sz="1100" dirty="0" err="1" smtClean="0">
                <a:latin typeface="Century Gothic"/>
                <a:cs typeface="Century Gothic"/>
              </a:rPr>
              <a:t>emissions</a:t>
            </a:r>
            <a:r>
              <a:rPr lang="es-ES" sz="1100" dirty="0" smtClean="0">
                <a:latin typeface="Century Gothic"/>
                <a:cs typeface="Century Gothic"/>
              </a:rPr>
              <a:t> </a:t>
            </a:r>
            <a:r>
              <a:rPr lang="es-ES" sz="1100" dirty="0" err="1" smtClean="0">
                <a:latin typeface="Century Gothic"/>
                <a:cs typeface="Century Gothic"/>
              </a:rPr>
              <a:t>than</a:t>
            </a:r>
            <a:r>
              <a:rPr lang="es-ES" sz="1100" dirty="0" smtClean="0">
                <a:latin typeface="Century Gothic"/>
                <a:cs typeface="Century Gothic"/>
              </a:rPr>
              <a:t> in 2010</a:t>
            </a:r>
          </a:p>
          <a:p>
            <a:pPr marL="171450" indent="-171450" algn="just">
              <a:buFont typeface="Arial" panose="020B0604020202020204" pitchFamily="34" charset="0"/>
              <a:buChar char="•"/>
            </a:pPr>
            <a:r>
              <a:rPr lang="es-ES" sz="1100" dirty="0" smtClean="0">
                <a:latin typeface="Century Gothic"/>
                <a:cs typeface="Century Gothic"/>
              </a:rPr>
              <a:t>2ºC </a:t>
            </a:r>
            <a:r>
              <a:rPr lang="es-ES" sz="1100" dirty="0" err="1">
                <a:latin typeface="Century Gothic"/>
                <a:cs typeface="Century Gothic"/>
              </a:rPr>
              <a:t>carbon</a:t>
            </a:r>
            <a:r>
              <a:rPr lang="es-ES" sz="1100" dirty="0">
                <a:latin typeface="Century Gothic"/>
                <a:cs typeface="Century Gothic"/>
              </a:rPr>
              <a:t> </a:t>
            </a:r>
            <a:r>
              <a:rPr lang="es-ES" sz="1100" dirty="0" err="1">
                <a:latin typeface="Century Gothic"/>
                <a:cs typeface="Century Gothic"/>
              </a:rPr>
              <a:t>budget</a:t>
            </a:r>
            <a:r>
              <a:rPr lang="es-ES" sz="1100" dirty="0">
                <a:latin typeface="Century Gothic"/>
                <a:cs typeface="Century Gothic"/>
              </a:rPr>
              <a:t> </a:t>
            </a:r>
            <a:r>
              <a:rPr lang="es-ES" sz="1100" dirty="0" err="1">
                <a:latin typeface="Century Gothic"/>
                <a:cs typeface="Century Gothic"/>
              </a:rPr>
              <a:t>for</a:t>
            </a:r>
            <a:r>
              <a:rPr lang="es-ES" sz="1100" dirty="0">
                <a:latin typeface="Century Gothic"/>
                <a:cs typeface="Century Gothic"/>
              </a:rPr>
              <a:t>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period</a:t>
            </a:r>
            <a:r>
              <a:rPr lang="es-ES" sz="1100" dirty="0">
                <a:latin typeface="Century Gothic"/>
                <a:cs typeface="Century Gothic"/>
              </a:rPr>
              <a:t> 2011-2050 </a:t>
            </a:r>
            <a:r>
              <a:rPr lang="es-ES" sz="1100" dirty="0" err="1">
                <a:latin typeface="Century Gothic"/>
                <a:cs typeface="Century Gothic"/>
              </a:rPr>
              <a:t>is</a:t>
            </a:r>
            <a:r>
              <a:rPr lang="es-ES" sz="1100" dirty="0">
                <a:latin typeface="Century Gothic"/>
                <a:cs typeface="Century Gothic"/>
              </a:rPr>
              <a:t> in </a:t>
            </a:r>
            <a:r>
              <a:rPr lang="es-ES" sz="1100" dirty="0" err="1">
                <a:latin typeface="Century Gothic"/>
                <a:cs typeface="Century Gothic"/>
              </a:rPr>
              <a:t>the</a:t>
            </a:r>
            <a:r>
              <a:rPr lang="es-ES" sz="1100" dirty="0">
                <a:latin typeface="Century Gothic"/>
                <a:cs typeface="Century Gothic"/>
              </a:rPr>
              <a:t> </a:t>
            </a:r>
            <a:r>
              <a:rPr lang="es-ES" sz="1100" dirty="0" err="1">
                <a:latin typeface="Century Gothic"/>
                <a:cs typeface="Century Gothic"/>
              </a:rPr>
              <a:t>range</a:t>
            </a:r>
            <a:r>
              <a:rPr lang="es-ES" sz="1100" dirty="0">
                <a:latin typeface="Century Gothic"/>
                <a:cs typeface="Century Gothic"/>
              </a:rPr>
              <a:t> of 530 – 1300 GtCO</a:t>
            </a:r>
            <a:r>
              <a:rPr lang="es-ES" sz="1100" baseline="-25000" dirty="0">
                <a:latin typeface="Century Gothic"/>
                <a:cs typeface="Century Gothic"/>
              </a:rPr>
              <a:t>2</a:t>
            </a:r>
            <a:r>
              <a:rPr lang="es-ES" sz="1100" dirty="0">
                <a:latin typeface="Century Gothic"/>
                <a:cs typeface="Century Gothic"/>
              </a:rPr>
              <a:t> (144 – 354 </a:t>
            </a:r>
            <a:r>
              <a:rPr lang="es-ES" sz="1100" dirty="0" err="1">
                <a:latin typeface="Century Gothic"/>
                <a:cs typeface="Century Gothic"/>
              </a:rPr>
              <a:t>GtC</a:t>
            </a:r>
            <a:r>
              <a:rPr lang="es-ES" sz="1100" dirty="0">
                <a:latin typeface="Century Gothic"/>
                <a:cs typeface="Century Gothic"/>
              </a:rPr>
              <a:t>)</a:t>
            </a:r>
          </a:p>
          <a:p>
            <a:pPr marL="171450" indent="-171450" algn="just">
              <a:buFont typeface="Arial" panose="020B0604020202020204" pitchFamily="34" charset="0"/>
              <a:buChar char="•"/>
            </a:pPr>
            <a:endParaRPr lang="es-ES" sz="1100" dirty="0">
              <a:latin typeface="Century Gothic"/>
              <a:cs typeface="Century Gothic"/>
            </a:endParaRPr>
          </a:p>
        </p:txBody>
      </p:sp>
      <p:sp>
        <p:nvSpPr>
          <p:cNvPr id="78" name="CuadroTexto 77"/>
          <p:cNvSpPr txBox="1"/>
          <p:nvPr/>
        </p:nvSpPr>
        <p:spPr>
          <a:xfrm>
            <a:off x="4126664" y="983679"/>
            <a:ext cx="4871156" cy="800219"/>
          </a:xfrm>
          <a:prstGeom prst="rect">
            <a:avLst/>
          </a:prstGeom>
          <a:noFill/>
        </p:spPr>
        <p:txBody>
          <a:bodyPr wrap="square" rtlCol="0">
            <a:spAutoFit/>
          </a:bodyPr>
          <a:lstStyle/>
          <a:p>
            <a:pPr algn="just"/>
            <a:r>
              <a:rPr lang="es-ES" sz="1200" b="1" dirty="0" smtClean="0">
                <a:latin typeface="Century Gothic"/>
                <a:cs typeface="Century Gothic"/>
              </a:rPr>
              <a:t>Business as usual </a:t>
            </a:r>
            <a:r>
              <a:rPr lang="es-ES" sz="1200" b="1" dirty="0" err="1" smtClean="0">
                <a:latin typeface="Century Gothic"/>
                <a:cs typeface="Century Gothic"/>
              </a:rPr>
              <a:t>scenario</a:t>
            </a:r>
            <a:endParaRPr lang="es-ES" sz="1200" b="1" dirty="0" smtClean="0">
              <a:latin typeface="Century Gothic"/>
              <a:cs typeface="Century Gothic"/>
            </a:endParaRPr>
          </a:p>
          <a:p>
            <a:pPr algn="just"/>
            <a:endParaRPr lang="es-ES" sz="1200" dirty="0">
              <a:latin typeface="Century Gothic"/>
              <a:cs typeface="Century Gothic"/>
            </a:endParaRPr>
          </a:p>
          <a:p>
            <a:pPr marL="171450" indent="-171450" algn="just">
              <a:buFont typeface="Arial" panose="020B0604020202020204" pitchFamily="34" charset="0"/>
              <a:buChar char="•"/>
            </a:pPr>
            <a:r>
              <a:rPr lang="es-ES" sz="1100" dirty="0" err="1" smtClean="0">
                <a:latin typeface="Century Gothic"/>
                <a:cs typeface="Century Gothic"/>
              </a:rPr>
              <a:t>emissions</a:t>
            </a:r>
            <a:r>
              <a:rPr lang="es-ES" sz="1100" dirty="0" smtClean="0">
                <a:latin typeface="Century Gothic"/>
                <a:cs typeface="Century Gothic"/>
              </a:rPr>
              <a:t> </a:t>
            </a:r>
            <a:r>
              <a:rPr lang="es-ES" sz="1100" dirty="0" err="1" smtClean="0">
                <a:latin typeface="Century Gothic"/>
                <a:cs typeface="Century Gothic"/>
              </a:rPr>
              <a:t>increased</a:t>
            </a:r>
            <a:r>
              <a:rPr lang="es-ES" sz="1100" dirty="0" smtClean="0">
                <a:latin typeface="Century Gothic"/>
                <a:cs typeface="Century Gothic"/>
              </a:rPr>
              <a:t> </a:t>
            </a:r>
            <a:r>
              <a:rPr lang="es-ES" sz="1100" dirty="0" err="1" smtClean="0">
                <a:latin typeface="Century Gothic"/>
                <a:cs typeface="Century Gothic"/>
              </a:rPr>
              <a:t>by</a:t>
            </a:r>
            <a:r>
              <a:rPr lang="es-ES" sz="1100" dirty="0" smtClean="0">
                <a:latin typeface="Century Gothic"/>
                <a:cs typeface="Century Gothic"/>
              </a:rPr>
              <a:t> 2.2% </a:t>
            </a:r>
            <a:r>
              <a:rPr lang="es-ES" sz="1100" dirty="0" err="1" smtClean="0">
                <a:latin typeface="Century Gothic"/>
                <a:cs typeface="Century Gothic"/>
              </a:rPr>
              <a:t>on</a:t>
            </a:r>
            <a:r>
              <a:rPr lang="es-ES" sz="1100" dirty="0" smtClean="0">
                <a:latin typeface="Century Gothic"/>
                <a:cs typeface="Century Gothic"/>
              </a:rPr>
              <a:t> </a:t>
            </a:r>
            <a:r>
              <a:rPr lang="es-ES" sz="1100" dirty="0" err="1" smtClean="0">
                <a:latin typeface="Century Gothic"/>
                <a:cs typeface="Century Gothic"/>
              </a:rPr>
              <a:t>average</a:t>
            </a:r>
            <a:r>
              <a:rPr lang="es-ES" sz="1100" dirty="0" smtClean="0">
                <a:latin typeface="Century Gothic"/>
                <a:cs typeface="Century Gothic"/>
              </a:rPr>
              <a:t> </a:t>
            </a:r>
            <a:r>
              <a:rPr lang="es-ES" sz="1100" dirty="0" err="1" smtClean="0">
                <a:latin typeface="Century Gothic"/>
                <a:cs typeface="Century Gothic"/>
              </a:rPr>
              <a:t>every</a:t>
            </a:r>
            <a:r>
              <a:rPr lang="es-ES" sz="1100" dirty="0" smtClean="0">
                <a:latin typeface="Century Gothic"/>
                <a:cs typeface="Century Gothic"/>
              </a:rPr>
              <a:t> </a:t>
            </a:r>
            <a:r>
              <a:rPr lang="es-ES" sz="1100" dirty="0" err="1" smtClean="0">
                <a:latin typeface="Century Gothic"/>
                <a:cs typeface="Century Gothic"/>
              </a:rPr>
              <a:t>year</a:t>
            </a:r>
            <a:endParaRPr lang="es-ES" sz="1100" dirty="0">
              <a:latin typeface="Century Gothic"/>
              <a:cs typeface="Century Gothic"/>
            </a:endParaRPr>
          </a:p>
          <a:p>
            <a:pPr marL="171450" indent="-171450" algn="just">
              <a:buFont typeface="Arial" panose="020B0604020202020204" pitchFamily="34" charset="0"/>
              <a:buChar char="•"/>
            </a:pPr>
            <a:r>
              <a:rPr lang="es-ES" sz="1100" dirty="0" err="1" smtClean="0">
                <a:latin typeface="Century Gothic"/>
                <a:cs typeface="Century Gothic"/>
              </a:rPr>
              <a:t>reach</a:t>
            </a:r>
            <a:r>
              <a:rPr lang="es-ES" sz="1100" dirty="0" smtClean="0">
                <a:latin typeface="Century Gothic"/>
                <a:cs typeface="Century Gothic"/>
              </a:rPr>
              <a:t> 3.7 to 4.8ºC of global </a:t>
            </a:r>
            <a:r>
              <a:rPr lang="es-ES" sz="1100" dirty="0" err="1" smtClean="0">
                <a:latin typeface="Century Gothic"/>
                <a:cs typeface="Century Gothic"/>
              </a:rPr>
              <a:t>warming</a:t>
            </a:r>
            <a:r>
              <a:rPr lang="es-ES" sz="1100" dirty="0" smtClean="0">
                <a:latin typeface="Century Gothic"/>
                <a:cs typeface="Century Gothic"/>
              </a:rPr>
              <a:t> </a:t>
            </a:r>
            <a:r>
              <a:rPr lang="es-ES" sz="1100" dirty="0" err="1" smtClean="0">
                <a:latin typeface="Century Gothic"/>
                <a:cs typeface="Century Gothic"/>
              </a:rPr>
              <a:t>by</a:t>
            </a:r>
            <a:r>
              <a:rPr lang="es-ES" sz="1100" dirty="0" smtClean="0">
                <a:latin typeface="Century Gothic"/>
                <a:cs typeface="Century Gothic"/>
              </a:rPr>
              <a:t> </a:t>
            </a:r>
            <a:r>
              <a:rPr lang="es-ES" sz="1100" dirty="0" err="1" smtClean="0">
                <a:latin typeface="Century Gothic"/>
                <a:cs typeface="Century Gothic"/>
              </a:rPr>
              <a:t>the</a:t>
            </a:r>
            <a:r>
              <a:rPr lang="es-ES" sz="1100" dirty="0" smtClean="0">
                <a:latin typeface="Century Gothic"/>
                <a:cs typeface="Century Gothic"/>
              </a:rPr>
              <a:t> </a:t>
            </a:r>
            <a:r>
              <a:rPr lang="es-ES" sz="1100" dirty="0" err="1" smtClean="0">
                <a:latin typeface="Century Gothic"/>
                <a:cs typeface="Century Gothic"/>
              </a:rPr>
              <a:t>end</a:t>
            </a:r>
            <a:r>
              <a:rPr lang="es-ES" sz="1100" dirty="0" smtClean="0">
                <a:latin typeface="Century Gothic"/>
                <a:cs typeface="Century Gothic"/>
              </a:rPr>
              <a:t> of </a:t>
            </a:r>
            <a:r>
              <a:rPr lang="es-ES" sz="1100" dirty="0" err="1" smtClean="0">
                <a:latin typeface="Century Gothic"/>
                <a:cs typeface="Century Gothic"/>
              </a:rPr>
              <a:t>the</a:t>
            </a:r>
            <a:r>
              <a:rPr lang="es-ES" sz="1100" dirty="0" smtClean="0">
                <a:latin typeface="Century Gothic"/>
                <a:cs typeface="Century Gothic"/>
              </a:rPr>
              <a:t> </a:t>
            </a:r>
            <a:r>
              <a:rPr lang="es-ES" sz="1100" dirty="0" err="1" smtClean="0">
                <a:latin typeface="Century Gothic"/>
                <a:cs typeface="Century Gothic"/>
              </a:rPr>
              <a:t>century</a:t>
            </a:r>
            <a:endParaRPr lang="es-ES" sz="1100" dirty="0">
              <a:latin typeface="Century Gothic"/>
              <a:cs typeface="Century Gothic"/>
            </a:endParaRPr>
          </a:p>
        </p:txBody>
      </p:sp>
      <p:pic>
        <p:nvPicPr>
          <p:cNvPr id="2" name="Imagen 1"/>
          <p:cNvPicPr>
            <a:picLocks noChangeAspect="1"/>
          </p:cNvPicPr>
          <p:nvPr/>
        </p:nvPicPr>
        <p:blipFill>
          <a:blip r:embed="rId7"/>
          <a:stretch>
            <a:fillRect/>
          </a:stretch>
        </p:blipFill>
        <p:spPr>
          <a:xfrm>
            <a:off x="404399" y="795816"/>
            <a:ext cx="3232857" cy="3407884"/>
          </a:xfrm>
          <a:prstGeom prst="rect">
            <a:avLst/>
          </a:prstGeom>
        </p:spPr>
      </p:pic>
    </p:spTree>
    <p:extLst>
      <p:ext uri="{BB962C8B-B14F-4D97-AF65-F5344CB8AC3E}">
        <p14:creationId xmlns:p14="http://schemas.microsoft.com/office/powerpoint/2010/main" val="399290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Science-based target setting overview</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pic>
        <p:nvPicPr>
          <p:cNvPr id="20" name="Imagen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80" y="1571715"/>
            <a:ext cx="2370609" cy="1962925"/>
          </a:xfrm>
          <a:prstGeom prst="rect">
            <a:avLst/>
          </a:prstGeom>
        </p:spPr>
      </p:pic>
      <p:pic>
        <p:nvPicPr>
          <p:cNvPr id="21" name="Imagen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2287" y="1564126"/>
            <a:ext cx="2350898" cy="1978102"/>
          </a:xfrm>
          <a:prstGeom prst="rect">
            <a:avLst/>
          </a:prstGeom>
        </p:spPr>
      </p:pic>
      <p:pic>
        <p:nvPicPr>
          <p:cNvPr id="22" name="Imagen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41883" y="1564126"/>
            <a:ext cx="2315279" cy="1978102"/>
          </a:xfrm>
          <a:prstGeom prst="rect">
            <a:avLst/>
          </a:prstGeom>
        </p:spPr>
      </p:pic>
      <p:sp>
        <p:nvSpPr>
          <p:cNvPr id="27" name="CuadroTexto 26"/>
          <p:cNvSpPr txBox="1"/>
          <p:nvPr/>
        </p:nvSpPr>
        <p:spPr>
          <a:xfrm>
            <a:off x="62980" y="808329"/>
            <a:ext cx="2370609" cy="307777"/>
          </a:xfrm>
          <a:prstGeom prst="rect">
            <a:avLst/>
          </a:prstGeom>
          <a:noFill/>
        </p:spPr>
        <p:txBody>
          <a:bodyPr wrap="square" rtlCol="0">
            <a:spAutoFit/>
          </a:bodyPr>
          <a:lstStyle/>
          <a:p>
            <a:pPr algn="just"/>
            <a:r>
              <a:rPr lang="es-ES" sz="1400" b="1" dirty="0" smtClean="0">
                <a:solidFill>
                  <a:srgbClr val="3E5165"/>
                </a:solidFill>
                <a:latin typeface="Century Gothic"/>
                <a:cs typeface="Century Gothic"/>
              </a:rPr>
              <a:t>1. </a:t>
            </a:r>
            <a:r>
              <a:rPr lang="es-ES" sz="1400" b="1" dirty="0" err="1" smtClean="0">
                <a:solidFill>
                  <a:srgbClr val="3E5165"/>
                </a:solidFill>
                <a:latin typeface="Century Gothic"/>
                <a:cs typeface="Century Gothic"/>
              </a:rPr>
              <a:t>Absolute</a:t>
            </a:r>
            <a:r>
              <a:rPr lang="es-ES" sz="1400" b="1" dirty="0" smtClean="0">
                <a:solidFill>
                  <a:srgbClr val="3E5165"/>
                </a:solidFill>
                <a:latin typeface="Century Gothic"/>
                <a:cs typeface="Century Gothic"/>
              </a:rPr>
              <a:t> targets</a:t>
            </a:r>
            <a:endParaRPr lang="es-ES" sz="1200" dirty="0">
              <a:solidFill>
                <a:srgbClr val="3E5165"/>
              </a:solidFill>
              <a:latin typeface="Century Gothic"/>
              <a:cs typeface="Century Gothic"/>
            </a:endParaRPr>
          </a:p>
        </p:txBody>
      </p:sp>
      <p:sp>
        <p:nvSpPr>
          <p:cNvPr id="28" name="CuadroTexto 27"/>
          <p:cNvSpPr txBox="1"/>
          <p:nvPr/>
        </p:nvSpPr>
        <p:spPr>
          <a:xfrm>
            <a:off x="3312287" y="808329"/>
            <a:ext cx="2350898" cy="523220"/>
          </a:xfrm>
          <a:prstGeom prst="rect">
            <a:avLst/>
          </a:prstGeom>
          <a:noFill/>
        </p:spPr>
        <p:txBody>
          <a:bodyPr wrap="square" rtlCol="0">
            <a:spAutoFit/>
          </a:bodyPr>
          <a:lstStyle/>
          <a:p>
            <a:r>
              <a:rPr lang="es-ES" sz="1400" b="1" dirty="0" smtClean="0">
                <a:solidFill>
                  <a:srgbClr val="3E5165"/>
                </a:solidFill>
                <a:latin typeface="Century Gothic"/>
                <a:cs typeface="Century Gothic"/>
              </a:rPr>
              <a:t>2. </a:t>
            </a:r>
            <a:r>
              <a:rPr lang="es-ES" sz="1400" b="1" dirty="0" err="1" smtClean="0">
                <a:solidFill>
                  <a:srgbClr val="3E5165"/>
                </a:solidFill>
                <a:latin typeface="Century Gothic"/>
                <a:cs typeface="Century Gothic"/>
              </a:rPr>
              <a:t>Value-added</a:t>
            </a:r>
            <a:r>
              <a:rPr lang="es-ES" sz="1400" b="1" dirty="0" smtClean="0">
                <a:solidFill>
                  <a:srgbClr val="3E5165"/>
                </a:solidFill>
                <a:latin typeface="Century Gothic"/>
                <a:cs typeface="Century Gothic"/>
              </a:rPr>
              <a:t> </a:t>
            </a:r>
            <a:r>
              <a:rPr lang="es-ES" sz="1400" b="1" dirty="0" err="1" smtClean="0">
                <a:solidFill>
                  <a:srgbClr val="3E5165"/>
                </a:solidFill>
                <a:latin typeface="Century Gothic"/>
                <a:cs typeface="Century Gothic"/>
              </a:rPr>
              <a:t>approach</a:t>
            </a:r>
            <a:endParaRPr lang="es-ES" sz="1200" dirty="0">
              <a:solidFill>
                <a:srgbClr val="3E5165"/>
              </a:solidFill>
              <a:latin typeface="Century Gothic"/>
              <a:cs typeface="Century Gothic"/>
            </a:endParaRPr>
          </a:p>
        </p:txBody>
      </p:sp>
      <p:sp>
        <p:nvSpPr>
          <p:cNvPr id="29" name="CuadroTexto 28"/>
          <p:cNvSpPr txBox="1"/>
          <p:nvPr/>
        </p:nvSpPr>
        <p:spPr>
          <a:xfrm>
            <a:off x="6541883" y="808329"/>
            <a:ext cx="2149407" cy="738664"/>
          </a:xfrm>
          <a:prstGeom prst="rect">
            <a:avLst/>
          </a:prstGeom>
          <a:noFill/>
        </p:spPr>
        <p:txBody>
          <a:bodyPr wrap="square" rtlCol="0">
            <a:spAutoFit/>
          </a:bodyPr>
          <a:lstStyle/>
          <a:p>
            <a:r>
              <a:rPr lang="es-ES" sz="1400" b="1" dirty="0">
                <a:solidFill>
                  <a:srgbClr val="3E5165"/>
                </a:solidFill>
                <a:latin typeface="Century Gothic"/>
                <a:cs typeface="Century Gothic"/>
              </a:rPr>
              <a:t>3</a:t>
            </a:r>
            <a:r>
              <a:rPr lang="es-ES" sz="1400" b="1" dirty="0" smtClean="0">
                <a:solidFill>
                  <a:srgbClr val="3E5165"/>
                </a:solidFill>
                <a:latin typeface="Century Gothic"/>
                <a:cs typeface="Century Gothic"/>
              </a:rPr>
              <a:t>. Sectoral decarbonisation </a:t>
            </a:r>
            <a:r>
              <a:rPr lang="es-ES" sz="1400" b="1" dirty="0" err="1" smtClean="0">
                <a:solidFill>
                  <a:srgbClr val="3E5165"/>
                </a:solidFill>
                <a:latin typeface="Century Gothic"/>
                <a:cs typeface="Century Gothic"/>
              </a:rPr>
              <a:t>approach</a:t>
            </a:r>
            <a:endParaRPr lang="es-ES" sz="1200" dirty="0">
              <a:solidFill>
                <a:srgbClr val="3E5165"/>
              </a:solidFill>
              <a:latin typeface="Century Gothic"/>
              <a:cs typeface="Century Gothic"/>
            </a:endParaRPr>
          </a:p>
        </p:txBody>
      </p:sp>
      <p:sp>
        <p:nvSpPr>
          <p:cNvPr id="30" name="CuadroTexto 29"/>
          <p:cNvSpPr txBox="1"/>
          <p:nvPr/>
        </p:nvSpPr>
        <p:spPr>
          <a:xfrm>
            <a:off x="164131" y="3599907"/>
            <a:ext cx="2269458" cy="400110"/>
          </a:xfrm>
          <a:prstGeom prst="rect">
            <a:avLst/>
          </a:prstGeom>
          <a:solidFill>
            <a:schemeClr val="accent5">
              <a:lumMod val="20000"/>
              <a:lumOff val="80000"/>
            </a:schemeClr>
          </a:solidFill>
          <a:ln>
            <a:noFill/>
          </a:ln>
        </p:spPr>
        <p:txBody>
          <a:bodyPr wrap="square" rtlCol="0">
            <a:spAutoFit/>
          </a:bodyPr>
          <a:lstStyle/>
          <a:p>
            <a:pPr algn="just"/>
            <a:r>
              <a:rPr lang="es-ES" sz="1000" dirty="0" smtClean="0">
                <a:latin typeface="Century Gothic"/>
                <a:cs typeface="Century Gothic"/>
              </a:rPr>
              <a:t>10 – 18% per </a:t>
            </a:r>
            <a:r>
              <a:rPr lang="es-ES" sz="1000" dirty="0" err="1" smtClean="0">
                <a:latin typeface="Century Gothic"/>
                <a:cs typeface="Century Gothic"/>
              </a:rPr>
              <a:t>decade</a:t>
            </a:r>
            <a:r>
              <a:rPr lang="es-ES" sz="1000" dirty="0" smtClean="0">
                <a:latin typeface="Century Gothic"/>
                <a:cs typeface="Century Gothic"/>
              </a:rPr>
              <a:t> (</a:t>
            </a:r>
            <a:r>
              <a:rPr lang="es-ES" sz="1000" dirty="0" err="1" smtClean="0">
                <a:latin typeface="Century Gothic"/>
                <a:cs typeface="Century Gothic"/>
              </a:rPr>
              <a:t>compared</a:t>
            </a:r>
            <a:r>
              <a:rPr lang="es-ES" sz="1000" dirty="0" smtClean="0">
                <a:latin typeface="Century Gothic"/>
                <a:cs typeface="Century Gothic"/>
              </a:rPr>
              <a:t> </a:t>
            </a:r>
            <a:r>
              <a:rPr lang="es-ES" sz="1000" dirty="0" err="1" smtClean="0">
                <a:latin typeface="Century Gothic"/>
                <a:cs typeface="Century Gothic"/>
              </a:rPr>
              <a:t>to</a:t>
            </a:r>
            <a:r>
              <a:rPr lang="es-ES" sz="1000" dirty="0" smtClean="0">
                <a:latin typeface="Century Gothic"/>
                <a:cs typeface="Century Gothic"/>
              </a:rPr>
              <a:t> 2010) </a:t>
            </a:r>
            <a:r>
              <a:rPr lang="es-ES" sz="1000" dirty="0" err="1" smtClean="0">
                <a:latin typeface="Century Gothic"/>
                <a:cs typeface="Century Gothic"/>
              </a:rPr>
              <a:t>based</a:t>
            </a:r>
            <a:r>
              <a:rPr lang="es-ES" sz="1000" dirty="0" smtClean="0">
                <a:latin typeface="Century Gothic"/>
                <a:cs typeface="Century Gothic"/>
              </a:rPr>
              <a:t> </a:t>
            </a:r>
            <a:r>
              <a:rPr lang="es-ES" sz="1000" dirty="0" err="1" smtClean="0">
                <a:latin typeface="Century Gothic"/>
                <a:cs typeface="Century Gothic"/>
              </a:rPr>
              <a:t>on</a:t>
            </a:r>
            <a:r>
              <a:rPr lang="es-ES" sz="1000" dirty="0" smtClean="0">
                <a:latin typeface="Century Gothic"/>
                <a:cs typeface="Century Gothic"/>
              </a:rPr>
              <a:t> IPCC AR5</a:t>
            </a:r>
            <a:endParaRPr lang="es-ES" sz="1000" dirty="0">
              <a:latin typeface="Century Gothic"/>
              <a:cs typeface="Century Gothic"/>
            </a:endParaRPr>
          </a:p>
        </p:txBody>
      </p:sp>
      <p:sp>
        <p:nvSpPr>
          <p:cNvPr id="32" name="CuadroTexto 31"/>
          <p:cNvSpPr txBox="1"/>
          <p:nvPr/>
        </p:nvSpPr>
        <p:spPr>
          <a:xfrm>
            <a:off x="3312287" y="3586987"/>
            <a:ext cx="2350898" cy="553998"/>
          </a:xfrm>
          <a:prstGeom prst="rect">
            <a:avLst/>
          </a:prstGeom>
          <a:solidFill>
            <a:schemeClr val="accent5">
              <a:lumMod val="20000"/>
              <a:lumOff val="80000"/>
            </a:schemeClr>
          </a:solidFill>
          <a:ln>
            <a:noFill/>
          </a:ln>
        </p:spPr>
        <p:txBody>
          <a:bodyPr wrap="square" rtlCol="0">
            <a:spAutoFit/>
          </a:bodyPr>
          <a:lstStyle/>
          <a:p>
            <a:pPr algn="just"/>
            <a:r>
              <a:rPr lang="es-ES" sz="1000" dirty="0" err="1" smtClean="0">
                <a:latin typeface="Century Gothic"/>
                <a:cs typeface="Century Gothic"/>
              </a:rPr>
              <a:t>Generic</a:t>
            </a:r>
            <a:r>
              <a:rPr lang="es-ES" sz="1000" dirty="0" smtClean="0">
                <a:latin typeface="Century Gothic"/>
                <a:cs typeface="Century Gothic"/>
              </a:rPr>
              <a:t> decarbonisation </a:t>
            </a:r>
            <a:r>
              <a:rPr lang="es-ES" sz="1000" dirty="0" err="1" smtClean="0">
                <a:latin typeface="Century Gothic"/>
                <a:cs typeface="Century Gothic"/>
              </a:rPr>
              <a:t>pathway</a:t>
            </a:r>
            <a:r>
              <a:rPr lang="es-ES" sz="1000" dirty="0" smtClean="0">
                <a:latin typeface="Century Gothic"/>
                <a:cs typeface="Century Gothic"/>
              </a:rPr>
              <a:t> </a:t>
            </a:r>
            <a:r>
              <a:rPr lang="es-ES" sz="1000" dirty="0" err="1" smtClean="0">
                <a:latin typeface="Century Gothic"/>
                <a:cs typeface="Century Gothic"/>
              </a:rPr>
              <a:t>based</a:t>
            </a:r>
            <a:r>
              <a:rPr lang="es-ES" sz="1000" dirty="0" smtClean="0">
                <a:latin typeface="Century Gothic"/>
                <a:cs typeface="Century Gothic"/>
              </a:rPr>
              <a:t> </a:t>
            </a:r>
            <a:r>
              <a:rPr lang="es-ES" sz="1000" dirty="0" err="1" smtClean="0">
                <a:latin typeface="Century Gothic"/>
                <a:cs typeface="Century Gothic"/>
              </a:rPr>
              <a:t>on</a:t>
            </a:r>
            <a:r>
              <a:rPr lang="es-ES" sz="1000" dirty="0" smtClean="0">
                <a:latin typeface="Century Gothic"/>
                <a:cs typeface="Century Gothic"/>
              </a:rPr>
              <a:t> 2ºC </a:t>
            </a:r>
            <a:r>
              <a:rPr lang="es-ES" sz="1000" dirty="0" err="1" smtClean="0">
                <a:latin typeface="Century Gothic"/>
                <a:cs typeface="Century Gothic"/>
              </a:rPr>
              <a:t>carbon</a:t>
            </a:r>
            <a:r>
              <a:rPr lang="es-ES" sz="1000" dirty="0" smtClean="0">
                <a:latin typeface="Century Gothic"/>
                <a:cs typeface="Century Gothic"/>
              </a:rPr>
              <a:t> </a:t>
            </a:r>
            <a:r>
              <a:rPr lang="es-ES" sz="1000" dirty="0" err="1" smtClean="0">
                <a:latin typeface="Century Gothic"/>
                <a:cs typeface="Century Gothic"/>
              </a:rPr>
              <a:t>budget</a:t>
            </a:r>
            <a:r>
              <a:rPr lang="es-ES" sz="1000" dirty="0" smtClean="0">
                <a:latin typeface="Century Gothic"/>
                <a:cs typeface="Century Gothic"/>
              </a:rPr>
              <a:t> and </a:t>
            </a:r>
            <a:r>
              <a:rPr lang="es-ES" sz="1000" dirty="0" err="1" smtClean="0">
                <a:latin typeface="Century Gothic"/>
                <a:cs typeface="Century Gothic"/>
              </a:rPr>
              <a:t>expected</a:t>
            </a:r>
            <a:r>
              <a:rPr lang="es-ES" sz="1000" dirty="0" smtClean="0">
                <a:latin typeface="Century Gothic"/>
                <a:cs typeface="Century Gothic"/>
              </a:rPr>
              <a:t> </a:t>
            </a:r>
            <a:r>
              <a:rPr lang="es-ES" sz="1000" dirty="0" err="1" smtClean="0">
                <a:latin typeface="Century Gothic"/>
                <a:cs typeface="Century Gothic"/>
              </a:rPr>
              <a:t>economic</a:t>
            </a:r>
            <a:r>
              <a:rPr lang="es-ES" sz="1000" dirty="0" smtClean="0">
                <a:latin typeface="Century Gothic"/>
                <a:cs typeface="Century Gothic"/>
              </a:rPr>
              <a:t> </a:t>
            </a:r>
            <a:r>
              <a:rPr lang="es-ES" sz="1000" dirty="0" err="1" smtClean="0">
                <a:latin typeface="Century Gothic"/>
                <a:cs typeface="Century Gothic"/>
              </a:rPr>
              <a:t>growth</a:t>
            </a:r>
            <a:endParaRPr lang="es-ES" sz="1000" dirty="0">
              <a:latin typeface="Century Gothic"/>
              <a:cs typeface="Century Gothic"/>
            </a:endParaRPr>
          </a:p>
        </p:txBody>
      </p:sp>
      <p:sp>
        <p:nvSpPr>
          <p:cNvPr id="33" name="CuadroTexto 32"/>
          <p:cNvSpPr txBox="1"/>
          <p:nvPr/>
        </p:nvSpPr>
        <p:spPr>
          <a:xfrm>
            <a:off x="6541883" y="3585400"/>
            <a:ext cx="2315278" cy="707886"/>
          </a:xfrm>
          <a:prstGeom prst="rect">
            <a:avLst/>
          </a:prstGeom>
          <a:solidFill>
            <a:schemeClr val="accent5">
              <a:lumMod val="20000"/>
              <a:lumOff val="80000"/>
            </a:schemeClr>
          </a:solidFill>
          <a:ln>
            <a:noFill/>
          </a:ln>
        </p:spPr>
        <p:txBody>
          <a:bodyPr wrap="square" rtlCol="0">
            <a:spAutoFit/>
          </a:bodyPr>
          <a:lstStyle/>
          <a:p>
            <a:pPr algn="just"/>
            <a:r>
              <a:rPr lang="es-ES" sz="1000" dirty="0" smtClean="0">
                <a:latin typeface="Century Gothic"/>
                <a:cs typeface="Century Gothic"/>
              </a:rPr>
              <a:t>Sector-</a:t>
            </a:r>
            <a:r>
              <a:rPr lang="es-ES" sz="1000" dirty="0" err="1" smtClean="0">
                <a:latin typeface="Century Gothic"/>
                <a:cs typeface="Century Gothic"/>
              </a:rPr>
              <a:t>specific</a:t>
            </a:r>
            <a:r>
              <a:rPr lang="es-ES" sz="1000" dirty="0" smtClean="0">
                <a:latin typeface="Century Gothic"/>
                <a:cs typeface="Century Gothic"/>
              </a:rPr>
              <a:t> decarbonisation </a:t>
            </a:r>
            <a:r>
              <a:rPr lang="es-ES" sz="1000" dirty="0" err="1" smtClean="0">
                <a:latin typeface="Century Gothic"/>
                <a:cs typeface="Century Gothic"/>
              </a:rPr>
              <a:t>pathway</a:t>
            </a:r>
            <a:r>
              <a:rPr lang="es-ES" sz="1000" dirty="0" smtClean="0">
                <a:latin typeface="Century Gothic"/>
                <a:cs typeface="Century Gothic"/>
              </a:rPr>
              <a:t> </a:t>
            </a:r>
            <a:r>
              <a:rPr lang="es-ES" sz="1000" dirty="0" err="1" smtClean="0">
                <a:latin typeface="Century Gothic"/>
                <a:cs typeface="Century Gothic"/>
              </a:rPr>
              <a:t>based</a:t>
            </a:r>
            <a:r>
              <a:rPr lang="es-ES" sz="1000" dirty="0" smtClean="0">
                <a:latin typeface="Century Gothic"/>
                <a:cs typeface="Century Gothic"/>
              </a:rPr>
              <a:t> </a:t>
            </a:r>
            <a:r>
              <a:rPr lang="es-ES" sz="1000" dirty="0" err="1" smtClean="0">
                <a:latin typeface="Century Gothic"/>
                <a:cs typeface="Century Gothic"/>
              </a:rPr>
              <a:t>on</a:t>
            </a:r>
            <a:r>
              <a:rPr lang="es-ES" sz="1000" dirty="0" smtClean="0">
                <a:latin typeface="Century Gothic"/>
                <a:cs typeface="Century Gothic"/>
              </a:rPr>
              <a:t> 2ºC </a:t>
            </a:r>
            <a:r>
              <a:rPr lang="es-ES" sz="1000" dirty="0" err="1" smtClean="0">
                <a:latin typeface="Century Gothic"/>
                <a:cs typeface="Century Gothic"/>
              </a:rPr>
              <a:t>carbon</a:t>
            </a:r>
            <a:r>
              <a:rPr lang="es-ES" sz="1000" dirty="0" smtClean="0">
                <a:latin typeface="Century Gothic"/>
                <a:cs typeface="Century Gothic"/>
              </a:rPr>
              <a:t> </a:t>
            </a:r>
            <a:r>
              <a:rPr lang="es-ES" sz="1000" dirty="0" err="1" smtClean="0">
                <a:latin typeface="Century Gothic"/>
                <a:cs typeface="Century Gothic"/>
              </a:rPr>
              <a:t>budget</a:t>
            </a:r>
            <a:r>
              <a:rPr lang="es-ES" sz="1000" dirty="0" smtClean="0">
                <a:latin typeface="Century Gothic"/>
                <a:cs typeface="Century Gothic"/>
              </a:rPr>
              <a:t>, </a:t>
            </a:r>
            <a:r>
              <a:rPr lang="es-ES" sz="1000" dirty="0" err="1" smtClean="0">
                <a:latin typeface="Century Gothic"/>
                <a:cs typeface="Century Gothic"/>
              </a:rPr>
              <a:t>expected</a:t>
            </a:r>
            <a:r>
              <a:rPr lang="es-ES" sz="1000" dirty="0" smtClean="0">
                <a:latin typeface="Century Gothic"/>
                <a:cs typeface="Century Gothic"/>
              </a:rPr>
              <a:t> sector </a:t>
            </a:r>
            <a:r>
              <a:rPr lang="es-ES" sz="1000" dirty="0" err="1" smtClean="0">
                <a:latin typeface="Century Gothic"/>
                <a:cs typeface="Century Gothic"/>
              </a:rPr>
              <a:t>activity</a:t>
            </a:r>
            <a:r>
              <a:rPr lang="es-ES" sz="1000" dirty="0" smtClean="0">
                <a:latin typeface="Century Gothic"/>
                <a:cs typeface="Century Gothic"/>
              </a:rPr>
              <a:t> and </a:t>
            </a:r>
            <a:r>
              <a:rPr lang="es-ES" sz="1000" dirty="0" err="1" smtClean="0">
                <a:latin typeface="Century Gothic"/>
                <a:cs typeface="Century Gothic"/>
              </a:rPr>
              <a:t>mitigation</a:t>
            </a:r>
            <a:r>
              <a:rPr lang="es-ES" sz="1000" dirty="0" smtClean="0">
                <a:latin typeface="Century Gothic"/>
                <a:cs typeface="Century Gothic"/>
              </a:rPr>
              <a:t> </a:t>
            </a:r>
            <a:r>
              <a:rPr lang="es-ES" sz="1000" dirty="0" err="1" smtClean="0">
                <a:latin typeface="Century Gothic"/>
                <a:cs typeface="Century Gothic"/>
              </a:rPr>
              <a:t>potential</a:t>
            </a:r>
            <a:endParaRPr lang="es-ES" sz="1000" dirty="0">
              <a:latin typeface="Century Gothic"/>
              <a:cs typeface="Century Gothic"/>
            </a:endParaRPr>
          </a:p>
        </p:txBody>
      </p:sp>
    </p:spTree>
    <p:extLst>
      <p:ext uri="{BB962C8B-B14F-4D97-AF65-F5344CB8AC3E}">
        <p14:creationId xmlns:p14="http://schemas.microsoft.com/office/powerpoint/2010/main" val="349709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1129818" y="168245"/>
            <a:ext cx="7868002" cy="410575"/>
          </a:xfrm>
          <a:prstGeom prst="rect">
            <a:avLst/>
          </a:prstGeom>
          <a:noFill/>
        </p:spPr>
        <p:txBody>
          <a:bodyPr wrap="square" lIns="71323" tIns="35662" rIns="71323" bIns="35662" rtlCol="0">
            <a:spAutoFit/>
          </a:bodyPr>
          <a:lstStyle/>
          <a:p>
            <a:pPr algn="r"/>
            <a:r>
              <a:rPr lang="es-MX" sz="2200" b="1" spc="-117" dirty="0" smtClean="0">
                <a:solidFill>
                  <a:schemeClr val="tx1">
                    <a:lumMod val="85000"/>
                    <a:lumOff val="15000"/>
                  </a:schemeClr>
                </a:solidFill>
                <a:latin typeface="Arial Narrow" panose="020B0606020202030204" pitchFamily="34" charset="0"/>
              </a:rPr>
              <a:t>Sectoral Decarbonisation Approach – Overview</a:t>
            </a:r>
            <a:endParaRPr lang="es-MX" sz="2200" b="1" spc="-117" dirty="0">
              <a:solidFill>
                <a:schemeClr val="tx1">
                  <a:lumMod val="85000"/>
                  <a:lumOff val="15000"/>
                </a:schemeClr>
              </a:solidFill>
              <a:latin typeface="Arial Narrow" panose="020B0606020202030204" pitchFamily="34" charset="0"/>
            </a:endParaRPr>
          </a:p>
        </p:txBody>
      </p:sp>
      <p:pic>
        <p:nvPicPr>
          <p:cNvPr id="31" name="30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8771" y="4470478"/>
            <a:ext cx="1252520" cy="564483"/>
          </a:xfrm>
          <a:prstGeom prst="rect">
            <a:avLst/>
          </a:prstGeom>
        </p:spPr>
      </p:pic>
      <p:sp>
        <p:nvSpPr>
          <p:cNvPr id="36" name="35 Rectángulo"/>
          <p:cNvSpPr/>
          <p:nvPr/>
        </p:nvSpPr>
        <p:spPr>
          <a:xfrm>
            <a:off x="241985" y="4654615"/>
            <a:ext cx="887832" cy="210520"/>
          </a:xfrm>
          <a:prstGeom prst="rect">
            <a:avLst/>
          </a:prstGeom>
        </p:spPr>
        <p:txBody>
          <a:bodyPr wrap="none" lIns="71323" tIns="35662" rIns="71323" bIns="35662">
            <a:spAutoFit/>
          </a:bodyPr>
          <a:lstStyle/>
          <a:p>
            <a:r>
              <a:rPr lang="en-ZA" sz="9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An initiative by</a:t>
            </a:r>
          </a:p>
        </p:txBody>
      </p:sp>
      <p:cxnSp>
        <p:nvCxnSpPr>
          <p:cNvPr id="37" name="36 Conector recto"/>
          <p:cNvCxnSpPr/>
          <p:nvPr/>
        </p:nvCxnSpPr>
        <p:spPr>
          <a:xfrm>
            <a:off x="0" y="4327626"/>
            <a:ext cx="2286900" cy="0"/>
          </a:xfrm>
          <a:prstGeom prst="line">
            <a:avLst/>
          </a:prstGeom>
          <a:ln w="28575">
            <a:solidFill>
              <a:srgbClr val="3E5165"/>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285700" y="4327626"/>
            <a:ext cx="2286900" cy="0"/>
          </a:xfrm>
          <a:prstGeom prst="line">
            <a:avLst/>
          </a:prstGeom>
          <a:ln w="28575">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571400" y="4327626"/>
            <a:ext cx="2286900" cy="0"/>
          </a:xfrm>
          <a:prstGeom prst="line">
            <a:avLst/>
          </a:prstGeom>
          <a:ln w="28575">
            <a:solidFill>
              <a:srgbClr val="A74737"/>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57100" y="4327626"/>
            <a:ext cx="2286900" cy="0"/>
          </a:xfrm>
          <a:prstGeom prst="line">
            <a:avLst/>
          </a:prstGeom>
          <a:ln w="28575">
            <a:solidFill>
              <a:srgbClr val="E5A72D"/>
            </a:solidFill>
          </a:ln>
        </p:spPr>
        <p:style>
          <a:lnRef idx="1">
            <a:schemeClr val="accent1"/>
          </a:lnRef>
          <a:fillRef idx="0">
            <a:schemeClr val="accent1"/>
          </a:fillRef>
          <a:effectRef idx="0">
            <a:schemeClr val="accent1"/>
          </a:effectRef>
          <a:fontRef idx="minor">
            <a:schemeClr val="tx1"/>
          </a:fontRef>
        </p:style>
      </p:cxnSp>
      <p:pic>
        <p:nvPicPr>
          <p:cNvPr id="23" name="22 Imagen"/>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316413" y="4608400"/>
            <a:ext cx="675000" cy="288636"/>
          </a:xfrm>
          <a:prstGeom prst="rect">
            <a:avLst/>
          </a:prstGeom>
        </p:spPr>
      </p:pic>
      <p:pic>
        <p:nvPicPr>
          <p:cNvPr id="24" name="23 Imagen"/>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262204" y="4635718"/>
            <a:ext cx="675000" cy="234000"/>
          </a:xfrm>
          <a:prstGeom prst="rect">
            <a:avLst/>
          </a:prstGeom>
        </p:spPr>
      </p:pic>
      <p:pic>
        <p:nvPicPr>
          <p:cNvPr id="25" name="24 Imagen"/>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35100" y="4588398"/>
            <a:ext cx="675000" cy="328641"/>
          </a:xfrm>
          <a:prstGeom prst="rect">
            <a:avLst/>
          </a:prstGeom>
        </p:spPr>
      </p:pic>
      <p:pic>
        <p:nvPicPr>
          <p:cNvPr id="26" name="25 Imagen"/>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2289308" y="4640994"/>
            <a:ext cx="675000" cy="223448"/>
          </a:xfrm>
          <a:prstGeom prst="rect">
            <a:avLst/>
          </a:prstGeom>
        </p:spPr>
      </p:pic>
      <p:sp>
        <p:nvSpPr>
          <p:cNvPr id="74" name="CuadroTexto 73"/>
          <p:cNvSpPr txBox="1"/>
          <p:nvPr/>
        </p:nvSpPr>
        <p:spPr>
          <a:xfrm>
            <a:off x="5185623" y="1143756"/>
            <a:ext cx="3517998" cy="2462213"/>
          </a:xfrm>
          <a:prstGeom prst="rect">
            <a:avLst/>
          </a:prstGeom>
          <a:noFill/>
        </p:spPr>
        <p:txBody>
          <a:bodyPr wrap="square" rtlCol="0">
            <a:spAutoFit/>
          </a:bodyPr>
          <a:lstStyle/>
          <a:p>
            <a:pPr algn="just"/>
            <a:r>
              <a:rPr lang="en-GB" dirty="0" smtClean="0">
                <a:latin typeface="Century Gothic"/>
                <a:cs typeface="Century Gothic"/>
              </a:rPr>
              <a:t>The </a:t>
            </a:r>
            <a:r>
              <a:rPr lang="en-GB" dirty="0">
                <a:latin typeface="Century Gothic"/>
                <a:cs typeface="Century Gothic"/>
              </a:rPr>
              <a:t>Sectoral </a:t>
            </a:r>
            <a:r>
              <a:rPr lang="en-GB" dirty="0" smtClean="0">
                <a:latin typeface="Century Gothic"/>
                <a:cs typeface="Century Gothic"/>
              </a:rPr>
              <a:t>Decarbonisation </a:t>
            </a:r>
            <a:r>
              <a:rPr lang="en-GB" dirty="0">
                <a:latin typeface="Century Gothic"/>
                <a:cs typeface="Century Gothic"/>
              </a:rPr>
              <a:t>Approach (SDA) is a freely available open-source methodology that allows companies to set emission reduction targets in line with a 2oC </a:t>
            </a:r>
            <a:r>
              <a:rPr lang="en-GB" dirty="0" smtClean="0">
                <a:latin typeface="Century Gothic"/>
                <a:cs typeface="Century Gothic"/>
              </a:rPr>
              <a:t>decarbonisation </a:t>
            </a:r>
            <a:r>
              <a:rPr lang="en-GB" dirty="0">
                <a:latin typeface="Century Gothic"/>
                <a:cs typeface="Century Gothic"/>
              </a:rPr>
              <a:t>scenario. It is based on the 2oC scenario (2DS) developed by the International Energy Agency (IEA) as part of its publication, Energy Technology Perspectives 2014 (IEA, 2014).</a:t>
            </a:r>
            <a:endParaRPr lang="en-GB" sz="1400" dirty="0">
              <a:latin typeface="Century Gothic"/>
              <a:cs typeface="Century Gothic"/>
            </a:endParaRPr>
          </a:p>
        </p:txBody>
      </p:sp>
      <p:sp>
        <p:nvSpPr>
          <p:cNvPr id="2" name="Rectángulo 1"/>
          <p:cNvSpPr/>
          <p:nvPr/>
        </p:nvSpPr>
        <p:spPr>
          <a:xfrm>
            <a:off x="241985" y="3277312"/>
            <a:ext cx="4572000" cy="954107"/>
          </a:xfrm>
          <a:prstGeom prst="rect">
            <a:avLst/>
          </a:prstGeom>
        </p:spPr>
        <p:txBody>
          <a:bodyPr>
            <a:spAutoFit/>
          </a:bodyPr>
          <a:lstStyle/>
          <a:p>
            <a:pPr algn="just"/>
            <a:r>
              <a:rPr lang="en-GB" sz="2400" b="1" baseline="30000" dirty="0">
                <a:latin typeface="Arial Narrow"/>
                <a:cs typeface="Arial Narrow"/>
              </a:rPr>
              <a:t>This methodology </a:t>
            </a:r>
            <a:r>
              <a:rPr lang="en-GB" sz="2400" b="1" baseline="30000" dirty="0" smtClean="0">
                <a:latin typeface="Arial Narrow"/>
                <a:cs typeface="Arial Narrow"/>
              </a:rPr>
              <a:t>provides</a:t>
            </a:r>
            <a:r>
              <a:rPr lang="en-GB" sz="2400" b="1" dirty="0" smtClean="0">
                <a:latin typeface="Arial Narrow"/>
                <a:cs typeface="Arial Narrow"/>
              </a:rPr>
              <a:t> </a:t>
            </a:r>
            <a:r>
              <a:rPr lang="en-GB" sz="2400" b="1" baseline="30000" dirty="0" smtClean="0">
                <a:latin typeface="Arial Narrow"/>
                <a:cs typeface="Arial Narrow"/>
              </a:rPr>
              <a:t>a </a:t>
            </a:r>
            <a:r>
              <a:rPr lang="en-GB" sz="2400" b="1" baseline="30000" dirty="0">
                <a:latin typeface="Arial Narrow"/>
                <a:cs typeface="Arial Narrow"/>
              </a:rPr>
              <a:t>sector-based approach for companies to set GHG reduction targets necessary to meet a global 2°C temperature rise.</a:t>
            </a:r>
            <a:endParaRPr lang="en-GB" sz="2400" b="1" dirty="0">
              <a:latin typeface="Arial Narrow"/>
              <a:cs typeface="Arial Narrow"/>
            </a:endParaRPr>
          </a:p>
        </p:txBody>
      </p:sp>
      <p:pic>
        <p:nvPicPr>
          <p:cNvPr id="16" name="Imagen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6289" y="644714"/>
            <a:ext cx="1775915" cy="2521619"/>
          </a:xfrm>
          <a:prstGeom prst="rect">
            <a:avLst/>
          </a:prstGeom>
        </p:spPr>
      </p:pic>
    </p:spTree>
    <p:extLst>
      <p:ext uri="{BB962C8B-B14F-4D97-AF65-F5344CB8AC3E}">
        <p14:creationId xmlns:p14="http://schemas.microsoft.com/office/powerpoint/2010/main" val="2067123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1652</Words>
  <Application>Microsoft Office PowerPoint</Application>
  <PresentationFormat>On-screen Show (16:9)</PresentationFormat>
  <Paragraphs>173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Calibri Light</vt:lpstr>
      <vt:lpstr>Century Gothic</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Cummis</dc:creator>
  <cp:lastModifiedBy>Nicole Labutong</cp:lastModifiedBy>
  <cp:revision>95</cp:revision>
  <cp:lastPrinted>2014-10-15T17:40:40Z</cp:lastPrinted>
  <dcterms:created xsi:type="dcterms:W3CDTF">2014-08-21T12:42:14Z</dcterms:created>
  <dcterms:modified xsi:type="dcterms:W3CDTF">2014-10-16T17:00:59Z</dcterms:modified>
</cp:coreProperties>
</file>