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y="6858000" cx="12192000"/>
  <p:notesSz cx="6858000" cy="9144000"/>
  <p:embeddedFontLst>
    <p:embeddedFont>
      <p:font typeface="Raleway"/>
      <p:regular r:id="rId62"/>
      <p:bold r:id="rId63"/>
      <p:italic r:id="rId64"/>
      <p:boldItalic r:id="rId65"/>
    </p:embeddedFont>
    <p:embeddedFont>
      <p:font typeface="Open Sans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2">
          <p15:clr>
            <a:srgbClr val="A4A3A4"/>
          </p15:clr>
        </p15:guide>
        <p15:guide id="2" pos="325">
          <p15:clr>
            <a:srgbClr val="A4A3A4"/>
          </p15:clr>
        </p15:guide>
      </p15:sldGuideLst>
    </p:ext>
    <p:ext uri="GoogleSlidesCustomDataVersion2">
      <go:slidesCustomData xmlns:go="http://customooxmlschemas.google.com/" r:id="rId70" roundtripDataSignature="AMtx7mgq+BQmlua/AHMjWg5LC1NpzUgB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21DABA-2394-417B-B3AE-C8662CEFEF3B}">
  <a:tblStyle styleId="{AE21DABA-2394-417B-B3AE-C8662CEFEF3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2A0A838-B20A-4D1F-B360-AD5523D62F2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8EBE7"/>
          </a:solidFill>
        </a:fill>
      </a:tcStyle>
    </a:wholeTbl>
    <a:band1H>
      <a:tcTxStyle/>
      <a:tcStyle>
        <a:fill>
          <a:solidFill>
            <a:srgbClr val="F0D6CC"/>
          </a:solidFill>
        </a:fill>
      </a:tcStyle>
    </a:band1H>
    <a:band2H>
      <a:tcTxStyle/>
    </a:band2H>
    <a:band1V>
      <a:tcTxStyle/>
      <a:tcStyle>
        <a:fill>
          <a:solidFill>
            <a:srgbClr val="F0D6CC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rgbClr val="F7F7F7"/>
      </a:tcTxStyle>
      <a:tcStyle>
        <a:fill>
          <a:solidFill>
            <a:srgbClr val="D77932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7F7F7"/>
      </a:tcTxStyle>
      <a:tcStyle>
        <a:fill>
          <a:solidFill>
            <a:srgbClr val="D7793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7F7F7"/>
      </a:tcTxStyle>
      <a:tcStyle>
        <a:tcBdr>
          <a:top>
            <a:ln cap="flat" cmpd="sng" w="381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D77932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rgbClr val="F7F7F7"/>
      </a:tcTxStyle>
      <a:tcStyle>
        <a:tcBdr>
          <a:bottom>
            <a:ln cap="flat" cmpd="sng" w="38100">
              <a:solidFill>
                <a:srgbClr val="F7F7F7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D77932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2" orient="horz"/>
        <p:guide pos="32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0" Type="http://customschemas.google.com/relationships/presentationmetadata" Target="meta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Raleway-regular.fntdata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font" Target="fonts/Raleway-italic.fntdata"/><Relationship Id="rId63" Type="http://schemas.openxmlformats.org/officeDocument/2006/relationships/font" Target="fonts/Raleway-bold.fntdata"/><Relationship Id="rId22" Type="http://schemas.openxmlformats.org/officeDocument/2006/relationships/slide" Target="slides/slide15.xml"/><Relationship Id="rId66" Type="http://schemas.openxmlformats.org/officeDocument/2006/relationships/font" Target="fonts/OpenSans-regular.fntdata"/><Relationship Id="rId21" Type="http://schemas.openxmlformats.org/officeDocument/2006/relationships/slide" Target="slides/slide14.xml"/><Relationship Id="rId65" Type="http://schemas.openxmlformats.org/officeDocument/2006/relationships/font" Target="fonts/Raleway-boldItalic.fntdata"/><Relationship Id="rId24" Type="http://schemas.openxmlformats.org/officeDocument/2006/relationships/slide" Target="slides/slide17.xml"/><Relationship Id="rId68" Type="http://schemas.openxmlformats.org/officeDocument/2006/relationships/font" Target="fonts/OpenSans-italic.fntdata"/><Relationship Id="rId23" Type="http://schemas.openxmlformats.org/officeDocument/2006/relationships/slide" Target="slides/slide16.xml"/><Relationship Id="rId67" Type="http://schemas.openxmlformats.org/officeDocument/2006/relationships/font" Target="fonts/OpenSans-bold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OpenSans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5" name="Google Shape;60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4" name="Google Shape;74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7" name="Google Shape;78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1" name="Google Shape;83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6" name="Google Shape;836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5" name="Google Shape;845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4" name="Google Shape;854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9" name="Google Shape;859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3f538ac39d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3" name="Google Shape;873;g23f538ac39d_0_5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1" name="Google Shape;891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1" name="Google Shape;911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0a45ee8ff9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20a45ee8ff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8" name="Google Shape;938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3" name="Google Shape;943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2" name="Google Shape;972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5" name="Google Shape;1025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5" name="Google Shape;1035;p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6" name="Google Shape;1036;p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MX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7" name="Google Shape;1047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2" name="Google Shape;1062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4" name="Google Shape;1114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2" name="Google Shape;1122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3f538ac39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23f538ac39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9" name="Google Shape;1199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0" name="Google Shape;1220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4" name="Google Shape;1234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5" name="Google Shape;1265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3" name="Google Shape;1273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9" name="Google Shape;1299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9" name="Google Shape;1329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1" name="Google Shape;1361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2" name="Google Shape;1372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3" name="Google Shape;63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6" name="Google Shape;1386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6" name="Google Shape;1396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22619e678f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9" name="Google Shape;1429;g22619e678f4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22619e678f4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g22619e678f4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6" name="Google Shape;1446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1" name="Google Shape;1451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2" name="Google Shape;1462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5" name="Google Shape;1475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1" name="Google Shape;1481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5" name="Google Shape;1495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9" name="Google Shape;63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5" name="Google Shape;1505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8" name="Google Shape;1518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7" name="Google Shape;1527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7" name="Google Shape;1537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6" name="Google Shape;154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4" name="Google Shape;65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0a45ee8ff9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0a45ee8ff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7" name="Google Shape;68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297135d3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2" name="Google Shape;692;g2297135d3b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4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0" Type="http://schemas.openxmlformats.org/officeDocument/2006/relationships/image" Target="../media/image19.png"/><Relationship Id="rId9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2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12.png"/><Relationship Id="rId7" Type="http://schemas.openxmlformats.org/officeDocument/2006/relationships/image" Target="../media/image28.png"/><Relationship Id="rId8" Type="http://schemas.openxmlformats.org/officeDocument/2006/relationships/image" Target="../media/image2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30.png"/><Relationship Id="rId13" Type="http://schemas.openxmlformats.org/officeDocument/2006/relationships/image" Target="../media/image28.png"/><Relationship Id="rId1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jp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jpg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jpg"/><Relationship Id="rId3" Type="http://schemas.openxmlformats.org/officeDocument/2006/relationships/image" Target="../media/image38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4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jp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6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5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6" name="Google Shape;76;p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image">
  <p:cSld name="Full bleed imag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2297135d3bf_0_7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297135d3bf_0_7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2297135d3bf_0_714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2297135d3bf_0_714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297135d3bf_0_714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Blank with white footer">
  <p:cSld name="15_Blank with white foot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3"/>
          <p:cNvSpPr/>
          <p:nvPr>
            <p:ph idx="11" type="ftr"/>
          </p:nvPr>
        </p:nvSpPr>
        <p:spPr>
          <a:xfrm>
            <a:off x="266700" y="6344225"/>
            <a:ext cx="2919000" cy="300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73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itle Light">
  <p:cSld name="Slide Title Light">
    <p:bg>
      <p:bgPr>
        <a:solidFill>
          <a:srgbClr val="FFFFF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4"/>
          <p:cNvPicPr preferRelativeResize="0"/>
          <p:nvPr/>
        </p:nvPicPr>
        <p:blipFill rotWithShape="1">
          <a:blip r:embed="rId2">
            <a:alphaModFix/>
          </a:blip>
          <a:srcRect b="0" l="13686" r="19221" t="0"/>
          <a:stretch/>
        </p:blipFill>
        <p:spPr>
          <a:xfrm>
            <a:off x="0" y="1769175"/>
            <a:ext cx="12192000" cy="43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4"/>
          <p:cNvSpPr txBox="1"/>
          <p:nvPr>
            <p:ph type="title"/>
          </p:nvPr>
        </p:nvSpPr>
        <p:spPr>
          <a:xfrm>
            <a:off x="5105400" y="1635288"/>
            <a:ext cx="64770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4100"/>
              <a:buFont typeface="Arial"/>
              <a:buNone/>
              <a:defRPr sz="4100">
                <a:solidFill>
                  <a:srgbClr val="33313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74"/>
          <p:cNvSpPr txBox="1"/>
          <p:nvPr>
            <p:ph idx="1" type="body"/>
          </p:nvPr>
        </p:nvSpPr>
        <p:spPr>
          <a:xfrm>
            <a:off x="5105400" y="3021158"/>
            <a:ext cx="6477000" cy="17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None/>
              <a:defRPr sz="18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7" name="Google Shape;11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4"/>
          <p:cNvPicPr preferRelativeResize="0"/>
          <p:nvPr/>
        </p:nvPicPr>
        <p:blipFill rotWithShape="1">
          <a:blip r:embed="rId4">
            <a:alphaModFix/>
          </a:blip>
          <a:srcRect b="2597" l="0" r="0" t="2597"/>
          <a:stretch/>
        </p:blipFill>
        <p:spPr>
          <a:xfrm>
            <a:off x="9990920" y="282811"/>
            <a:ext cx="1829764" cy="994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Slide Title Light">
  <p:cSld name="19_Slide Title Ligh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9"/>
          <p:cNvSpPr/>
          <p:nvPr>
            <p:ph idx="2" type="pic"/>
          </p:nvPr>
        </p:nvSpPr>
        <p:spPr>
          <a:xfrm>
            <a:off x="430380" y="1866971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79"/>
          <p:cNvSpPr txBox="1"/>
          <p:nvPr>
            <p:ph type="title"/>
          </p:nvPr>
        </p:nvSpPr>
        <p:spPr>
          <a:xfrm>
            <a:off x="340283" y="298756"/>
            <a:ext cx="97539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500"/>
              <a:buFont typeface="Arial"/>
              <a:buNone/>
              <a:defRPr sz="25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2" name="Google Shape;12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79"/>
          <p:cNvSpPr txBox="1"/>
          <p:nvPr>
            <p:ph idx="1" type="body"/>
          </p:nvPr>
        </p:nvSpPr>
        <p:spPr>
          <a:xfrm>
            <a:off x="340283" y="750007"/>
            <a:ext cx="974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900"/>
              <a:buNone/>
              <a:defRPr sz="1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4" name="Google Shape;12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9"/>
          <p:cNvSpPr txBox="1"/>
          <p:nvPr>
            <p:ph idx="3" type="body"/>
          </p:nvPr>
        </p:nvSpPr>
        <p:spPr>
          <a:xfrm>
            <a:off x="1944534" y="1948264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79"/>
          <p:cNvSpPr txBox="1"/>
          <p:nvPr>
            <p:ph idx="4" type="body"/>
          </p:nvPr>
        </p:nvSpPr>
        <p:spPr>
          <a:xfrm>
            <a:off x="1944534" y="2532692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79"/>
          <p:cNvSpPr txBox="1"/>
          <p:nvPr>
            <p:ph idx="5" type="body"/>
          </p:nvPr>
        </p:nvSpPr>
        <p:spPr>
          <a:xfrm>
            <a:off x="1944816" y="2775934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79"/>
          <p:cNvSpPr txBox="1"/>
          <p:nvPr>
            <p:ph idx="6" type="body"/>
          </p:nvPr>
        </p:nvSpPr>
        <p:spPr>
          <a:xfrm>
            <a:off x="1944534" y="3874351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79"/>
          <p:cNvSpPr txBox="1"/>
          <p:nvPr>
            <p:ph idx="7" type="body"/>
          </p:nvPr>
        </p:nvSpPr>
        <p:spPr>
          <a:xfrm>
            <a:off x="1944534" y="4458779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79"/>
          <p:cNvSpPr txBox="1"/>
          <p:nvPr>
            <p:ph idx="8" type="body"/>
          </p:nvPr>
        </p:nvSpPr>
        <p:spPr>
          <a:xfrm>
            <a:off x="1944816" y="4702021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79"/>
          <p:cNvSpPr txBox="1"/>
          <p:nvPr>
            <p:ph idx="9" type="body"/>
          </p:nvPr>
        </p:nvSpPr>
        <p:spPr>
          <a:xfrm>
            <a:off x="5907391" y="1948264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79"/>
          <p:cNvSpPr txBox="1"/>
          <p:nvPr>
            <p:ph idx="13" type="body"/>
          </p:nvPr>
        </p:nvSpPr>
        <p:spPr>
          <a:xfrm>
            <a:off x="5907391" y="2532692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79"/>
          <p:cNvSpPr txBox="1"/>
          <p:nvPr>
            <p:ph idx="14" type="body"/>
          </p:nvPr>
        </p:nvSpPr>
        <p:spPr>
          <a:xfrm>
            <a:off x="5907673" y="2775934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79"/>
          <p:cNvSpPr txBox="1"/>
          <p:nvPr>
            <p:ph idx="15" type="body"/>
          </p:nvPr>
        </p:nvSpPr>
        <p:spPr>
          <a:xfrm>
            <a:off x="5907391" y="3874351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79"/>
          <p:cNvSpPr txBox="1"/>
          <p:nvPr>
            <p:ph idx="16" type="body"/>
          </p:nvPr>
        </p:nvSpPr>
        <p:spPr>
          <a:xfrm>
            <a:off x="5907391" y="4458779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79"/>
          <p:cNvSpPr txBox="1"/>
          <p:nvPr>
            <p:ph idx="17" type="body"/>
          </p:nvPr>
        </p:nvSpPr>
        <p:spPr>
          <a:xfrm>
            <a:off x="5907673" y="4702021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79"/>
          <p:cNvSpPr txBox="1"/>
          <p:nvPr>
            <p:ph idx="18" type="body"/>
          </p:nvPr>
        </p:nvSpPr>
        <p:spPr>
          <a:xfrm>
            <a:off x="9658956" y="1948264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79"/>
          <p:cNvSpPr txBox="1"/>
          <p:nvPr>
            <p:ph idx="19" type="body"/>
          </p:nvPr>
        </p:nvSpPr>
        <p:spPr>
          <a:xfrm>
            <a:off x="9658956" y="2532692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79"/>
          <p:cNvSpPr txBox="1"/>
          <p:nvPr>
            <p:ph idx="20" type="body"/>
          </p:nvPr>
        </p:nvSpPr>
        <p:spPr>
          <a:xfrm>
            <a:off x="9659238" y="2775934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79"/>
          <p:cNvSpPr txBox="1"/>
          <p:nvPr>
            <p:ph idx="21" type="body"/>
          </p:nvPr>
        </p:nvSpPr>
        <p:spPr>
          <a:xfrm>
            <a:off x="9658956" y="3874351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79"/>
          <p:cNvSpPr txBox="1"/>
          <p:nvPr>
            <p:ph idx="22" type="body"/>
          </p:nvPr>
        </p:nvSpPr>
        <p:spPr>
          <a:xfrm>
            <a:off x="9658956" y="4458779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79"/>
          <p:cNvSpPr txBox="1"/>
          <p:nvPr>
            <p:ph idx="23" type="body"/>
          </p:nvPr>
        </p:nvSpPr>
        <p:spPr>
          <a:xfrm>
            <a:off x="9659238" y="4702021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79"/>
          <p:cNvSpPr/>
          <p:nvPr>
            <p:ph idx="24" type="pic"/>
          </p:nvPr>
        </p:nvSpPr>
        <p:spPr>
          <a:xfrm>
            <a:off x="430379" y="3793057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79"/>
          <p:cNvSpPr/>
          <p:nvPr>
            <p:ph idx="25" type="pic"/>
          </p:nvPr>
        </p:nvSpPr>
        <p:spPr>
          <a:xfrm>
            <a:off x="4393236" y="3793057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79"/>
          <p:cNvSpPr/>
          <p:nvPr>
            <p:ph idx="26" type="pic"/>
          </p:nvPr>
        </p:nvSpPr>
        <p:spPr>
          <a:xfrm>
            <a:off x="4393236" y="1866970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79"/>
          <p:cNvSpPr/>
          <p:nvPr>
            <p:ph idx="27" type="pic"/>
          </p:nvPr>
        </p:nvSpPr>
        <p:spPr>
          <a:xfrm>
            <a:off x="8144801" y="1866970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79"/>
          <p:cNvSpPr/>
          <p:nvPr>
            <p:ph idx="28" type="pic"/>
          </p:nvPr>
        </p:nvSpPr>
        <p:spPr>
          <a:xfrm>
            <a:off x="8144801" y="3793239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79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9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79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9"/>
          <p:cNvPicPr preferRelativeResize="0"/>
          <p:nvPr/>
        </p:nvPicPr>
        <p:blipFill rotWithShape="1">
          <a:blip r:embed="rId3">
            <a:alphaModFix/>
          </a:blip>
          <a:srcRect b="0" l="3016" r="-19" t="0"/>
          <a:stretch/>
        </p:blipFill>
        <p:spPr>
          <a:xfrm>
            <a:off x="2546" y="5504420"/>
            <a:ext cx="12192000" cy="83333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9"/>
          <p:cNvSpPr txBox="1"/>
          <p:nvPr/>
        </p:nvSpPr>
        <p:spPr>
          <a:xfrm>
            <a:off x="483800" y="6376335"/>
            <a:ext cx="5458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Engaging Supply Chains on the Decarbonization Journey </a:t>
            </a:r>
            <a:endParaRPr b="0" i="0" sz="10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" name="Google Shape;21;p9"/>
          <p:cNvSpPr txBox="1"/>
          <p:nvPr/>
        </p:nvSpPr>
        <p:spPr>
          <a:xfrm>
            <a:off x="9173307" y="640468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Raleway"/>
              <a:buNone/>
            </a:pPr>
            <a:fld id="{00000000-1234-1234-1234-123412341234}" type="slidenum">
              <a:rPr b="0" i="0" lang="es-MX" sz="1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0" i="0" sz="10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Slide Title Light">
  <p:cSld name="16_Slide Title Ligh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585229" y="1386917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0"/>
          <p:cNvSpPr txBox="1"/>
          <p:nvPr>
            <p:ph type="title"/>
          </p:nvPr>
        </p:nvSpPr>
        <p:spPr>
          <a:xfrm>
            <a:off x="342901" y="679693"/>
            <a:ext cx="100026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500"/>
              <a:buFont typeface="Arial"/>
              <a:buNone/>
              <a:defRPr sz="25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4" name="Google Shape;15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0"/>
          <p:cNvSpPr txBox="1"/>
          <p:nvPr>
            <p:ph idx="1" type="body"/>
          </p:nvPr>
        </p:nvSpPr>
        <p:spPr>
          <a:xfrm>
            <a:off x="342900" y="1369749"/>
            <a:ext cx="10002600" cy="25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None/>
              <a:defRPr b="0" i="0" sz="17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80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0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80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Blank">
  <p:cSld name="13_Blank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Blank with footer">
  <p:cSld name="14_Blank with foot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2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2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82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ullet List Right">
  <p:cSld name="1_Bullet List Righ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167" name="Google Shape;167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9644" y="827509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83"/>
          <p:cNvSpPr/>
          <p:nvPr>
            <p:ph idx="2" type="pic"/>
          </p:nvPr>
        </p:nvSpPr>
        <p:spPr>
          <a:xfrm>
            <a:off x="1" y="1046949"/>
            <a:ext cx="6118200" cy="58110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83"/>
          <p:cNvSpPr txBox="1"/>
          <p:nvPr>
            <p:ph type="title"/>
          </p:nvPr>
        </p:nvSpPr>
        <p:spPr>
          <a:xfrm>
            <a:off x="6781800" y="1466868"/>
            <a:ext cx="50799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70" name="Google Shape;17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3"/>
          <p:cNvSpPr txBox="1"/>
          <p:nvPr>
            <p:ph idx="1" type="body"/>
          </p:nvPr>
        </p:nvSpPr>
        <p:spPr>
          <a:xfrm>
            <a:off x="6781801" y="2113492"/>
            <a:ext cx="5086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2" name="Google Shape;172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3"/>
          <p:cNvSpPr txBox="1"/>
          <p:nvPr>
            <p:ph idx="3" type="body"/>
          </p:nvPr>
        </p:nvSpPr>
        <p:spPr>
          <a:xfrm>
            <a:off x="6781800" y="2876792"/>
            <a:ext cx="51054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83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3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83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ullet List Left">
  <p:cSld name="1_Bullet List Left">
    <p:bg>
      <p:bgPr>
        <a:solidFill>
          <a:srgbClr val="FFFFFF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178" name="Google Shape;17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74103" y="1245017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4"/>
          <p:cNvSpPr/>
          <p:nvPr>
            <p:ph idx="2" type="pic"/>
          </p:nvPr>
        </p:nvSpPr>
        <p:spPr>
          <a:xfrm>
            <a:off x="6096000" y="1464457"/>
            <a:ext cx="6096000" cy="539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0" name="Google Shape;18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4"/>
          <p:cNvSpPr txBox="1"/>
          <p:nvPr>
            <p:ph idx="1" type="body"/>
          </p:nvPr>
        </p:nvSpPr>
        <p:spPr>
          <a:xfrm>
            <a:off x="609600" y="2128926"/>
            <a:ext cx="5015700" cy="4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84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84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84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Slide Title Light">
  <p:cSld name="14_Slide Title Ligh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5"/>
          <p:cNvSpPr/>
          <p:nvPr>
            <p:ph idx="2" type="pic"/>
          </p:nvPr>
        </p:nvSpPr>
        <p:spPr>
          <a:xfrm>
            <a:off x="0" y="1046950"/>
            <a:ext cx="6118200" cy="5811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Shape, circle&#10;&#10;Description automatically generated" id="188" name="Google Shape;188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9644" y="827509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5"/>
          <p:cNvSpPr txBox="1"/>
          <p:nvPr>
            <p:ph type="title"/>
          </p:nvPr>
        </p:nvSpPr>
        <p:spPr>
          <a:xfrm>
            <a:off x="6773664" y="1656056"/>
            <a:ext cx="51135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0" name="Google Shape;19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5"/>
          <p:cNvSpPr txBox="1"/>
          <p:nvPr>
            <p:ph idx="1" type="body"/>
          </p:nvPr>
        </p:nvSpPr>
        <p:spPr>
          <a:xfrm>
            <a:off x="6773663" y="2302680"/>
            <a:ext cx="5120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2" name="Google Shape;192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5"/>
          <p:cNvSpPr txBox="1"/>
          <p:nvPr>
            <p:ph idx="3" type="body"/>
          </p:nvPr>
        </p:nvSpPr>
        <p:spPr>
          <a:xfrm>
            <a:off x="6773663" y="2876792"/>
            <a:ext cx="51393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85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85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85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Slide Title Light">
  <p:cSld name="15_Slide Title Ligh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198" name="Google Shape;198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50161" y="1245017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6"/>
          <p:cNvSpPr/>
          <p:nvPr>
            <p:ph idx="2" type="pic"/>
          </p:nvPr>
        </p:nvSpPr>
        <p:spPr>
          <a:xfrm>
            <a:off x="7872058" y="1464458"/>
            <a:ext cx="4320000" cy="539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0" name="Google Shape;20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6"/>
          <p:cNvSpPr txBox="1"/>
          <p:nvPr>
            <p:ph type="title"/>
          </p:nvPr>
        </p:nvSpPr>
        <p:spPr>
          <a:xfrm>
            <a:off x="610501" y="949019"/>
            <a:ext cx="6395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86"/>
          <p:cNvSpPr txBox="1"/>
          <p:nvPr>
            <p:ph idx="1" type="body"/>
          </p:nvPr>
        </p:nvSpPr>
        <p:spPr>
          <a:xfrm>
            <a:off x="610502" y="1595643"/>
            <a:ext cx="6403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86"/>
          <p:cNvSpPr txBox="1"/>
          <p:nvPr>
            <p:ph idx="3" type="body"/>
          </p:nvPr>
        </p:nvSpPr>
        <p:spPr>
          <a:xfrm>
            <a:off x="610502" y="2370180"/>
            <a:ext cx="6403800" cy="29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AutoNum type="arabicPeriod"/>
              <a:defRPr b="1"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86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86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86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Slide Title Light">
  <p:cSld name="17_Slide Title Ligh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7"/>
          <p:cNvSpPr txBox="1"/>
          <p:nvPr>
            <p:ph idx="1" type="body"/>
          </p:nvPr>
        </p:nvSpPr>
        <p:spPr>
          <a:xfrm>
            <a:off x="609600" y="1155700"/>
            <a:ext cx="5486400" cy="465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4288" l="-4461" r="-4467" t="-430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400"/>
              <a:buNone/>
              <a:defRPr sz="2400">
                <a:highlight>
                  <a:srgbClr val="FFFF00"/>
                </a:highlight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0" name="Google Shape;210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3829" y="1851370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87"/>
          <p:cNvSpPr txBox="1"/>
          <p:nvPr>
            <p:ph type="title"/>
          </p:nvPr>
        </p:nvSpPr>
        <p:spPr>
          <a:xfrm>
            <a:off x="6777404" y="1652269"/>
            <a:ext cx="51273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2" name="Google Shape;21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7"/>
          <p:cNvSpPr txBox="1"/>
          <p:nvPr>
            <p:ph idx="2" type="body"/>
          </p:nvPr>
        </p:nvSpPr>
        <p:spPr>
          <a:xfrm>
            <a:off x="6777404" y="2298010"/>
            <a:ext cx="5127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4" name="Google Shape;214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7"/>
          <p:cNvSpPr txBox="1"/>
          <p:nvPr>
            <p:ph idx="3" type="body"/>
          </p:nvPr>
        </p:nvSpPr>
        <p:spPr>
          <a:xfrm>
            <a:off x="6777404" y="2949609"/>
            <a:ext cx="51273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87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87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87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Slide Title Light">
  <p:cSld name="10_Slide Title Ligh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8"/>
          <p:cNvSpPr txBox="1"/>
          <p:nvPr>
            <p:ph type="title"/>
          </p:nvPr>
        </p:nvSpPr>
        <p:spPr>
          <a:xfrm>
            <a:off x="6790290" y="1652269"/>
            <a:ext cx="5114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1" name="Google Shape;221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88"/>
          <p:cNvSpPr txBox="1"/>
          <p:nvPr>
            <p:ph idx="1" type="body"/>
          </p:nvPr>
        </p:nvSpPr>
        <p:spPr>
          <a:xfrm>
            <a:off x="6790290" y="2298010"/>
            <a:ext cx="5114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3" name="Google Shape;22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88"/>
          <p:cNvSpPr txBox="1"/>
          <p:nvPr>
            <p:ph idx="2" type="body"/>
          </p:nvPr>
        </p:nvSpPr>
        <p:spPr>
          <a:xfrm>
            <a:off x="6994221" y="2949609"/>
            <a:ext cx="48774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88"/>
          <p:cNvSpPr/>
          <p:nvPr/>
        </p:nvSpPr>
        <p:spPr>
          <a:xfrm>
            <a:off x="6779325" y="3037733"/>
            <a:ext cx="121200" cy="121200"/>
          </a:xfrm>
          <a:prstGeom prst="ellipse">
            <a:avLst/>
          </a:prstGeom>
          <a:solidFill>
            <a:srgbClr val="3331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88"/>
          <p:cNvSpPr/>
          <p:nvPr/>
        </p:nvSpPr>
        <p:spPr>
          <a:xfrm>
            <a:off x="6779325" y="3402390"/>
            <a:ext cx="121200" cy="121200"/>
          </a:xfrm>
          <a:prstGeom prst="ellipse">
            <a:avLst/>
          </a:prstGeom>
          <a:solidFill>
            <a:srgbClr val="344E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88"/>
          <p:cNvSpPr/>
          <p:nvPr/>
        </p:nvSpPr>
        <p:spPr>
          <a:xfrm>
            <a:off x="6779325" y="3767047"/>
            <a:ext cx="121200" cy="121200"/>
          </a:xfrm>
          <a:prstGeom prst="ellipse">
            <a:avLst/>
          </a:prstGeom>
          <a:solidFill>
            <a:srgbClr val="3289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88"/>
          <p:cNvSpPr/>
          <p:nvPr/>
        </p:nvSpPr>
        <p:spPr>
          <a:xfrm>
            <a:off x="6779325" y="4131703"/>
            <a:ext cx="121200" cy="121200"/>
          </a:xfrm>
          <a:prstGeom prst="ellipse">
            <a:avLst/>
          </a:prstGeom>
          <a:solidFill>
            <a:srgbClr val="98C4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8"/>
          <p:cNvSpPr/>
          <p:nvPr>
            <p:ph idx="3" type="chart"/>
          </p:nvPr>
        </p:nvSpPr>
        <p:spPr>
          <a:xfrm>
            <a:off x="342900" y="1238491"/>
            <a:ext cx="6000900" cy="4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3313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88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88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88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Slide Title Light">
  <p:cSld name="20_Slide Title Ligh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9"/>
          <p:cNvSpPr txBox="1"/>
          <p:nvPr>
            <p:ph type="title"/>
          </p:nvPr>
        </p:nvSpPr>
        <p:spPr>
          <a:xfrm>
            <a:off x="6790291" y="1652269"/>
            <a:ext cx="50796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5" name="Google Shape;235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9"/>
          <p:cNvSpPr txBox="1"/>
          <p:nvPr>
            <p:ph idx="1" type="body"/>
          </p:nvPr>
        </p:nvSpPr>
        <p:spPr>
          <a:xfrm>
            <a:off x="6790290" y="2298010"/>
            <a:ext cx="5108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7" name="Google Shape;23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89"/>
          <p:cNvSpPr txBox="1"/>
          <p:nvPr>
            <p:ph idx="2" type="body"/>
          </p:nvPr>
        </p:nvSpPr>
        <p:spPr>
          <a:xfrm>
            <a:off x="6994221" y="2949609"/>
            <a:ext cx="48549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89"/>
          <p:cNvSpPr/>
          <p:nvPr/>
        </p:nvSpPr>
        <p:spPr>
          <a:xfrm>
            <a:off x="6779325" y="3037733"/>
            <a:ext cx="121200" cy="121200"/>
          </a:xfrm>
          <a:prstGeom prst="ellipse">
            <a:avLst/>
          </a:prstGeom>
          <a:solidFill>
            <a:srgbClr val="3331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9"/>
          <p:cNvSpPr/>
          <p:nvPr/>
        </p:nvSpPr>
        <p:spPr>
          <a:xfrm>
            <a:off x="6779325" y="3398855"/>
            <a:ext cx="121200" cy="121200"/>
          </a:xfrm>
          <a:prstGeom prst="ellipse">
            <a:avLst/>
          </a:prstGeom>
          <a:solidFill>
            <a:srgbClr val="344E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9"/>
          <p:cNvSpPr/>
          <p:nvPr/>
        </p:nvSpPr>
        <p:spPr>
          <a:xfrm>
            <a:off x="6779325" y="3759977"/>
            <a:ext cx="121200" cy="121200"/>
          </a:xfrm>
          <a:prstGeom prst="ellipse">
            <a:avLst/>
          </a:prstGeom>
          <a:solidFill>
            <a:srgbClr val="3289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89"/>
          <p:cNvSpPr/>
          <p:nvPr/>
        </p:nvSpPr>
        <p:spPr>
          <a:xfrm>
            <a:off x="6779325" y="4121099"/>
            <a:ext cx="121200" cy="121200"/>
          </a:xfrm>
          <a:prstGeom prst="ellipse">
            <a:avLst/>
          </a:prstGeom>
          <a:solidFill>
            <a:srgbClr val="5D266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9"/>
          <p:cNvSpPr/>
          <p:nvPr/>
        </p:nvSpPr>
        <p:spPr>
          <a:xfrm>
            <a:off x="6779325" y="4482221"/>
            <a:ext cx="121200" cy="121200"/>
          </a:xfrm>
          <a:prstGeom prst="ellipse">
            <a:avLst/>
          </a:prstGeom>
          <a:solidFill>
            <a:srgbClr val="CF41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89"/>
          <p:cNvSpPr/>
          <p:nvPr/>
        </p:nvSpPr>
        <p:spPr>
          <a:xfrm>
            <a:off x="6779325" y="4843345"/>
            <a:ext cx="121200" cy="121200"/>
          </a:xfrm>
          <a:prstGeom prst="ellipse">
            <a:avLst/>
          </a:prstGeom>
          <a:solidFill>
            <a:srgbClr val="D779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9"/>
          <p:cNvSpPr/>
          <p:nvPr>
            <p:ph idx="3" type="chart"/>
          </p:nvPr>
        </p:nvSpPr>
        <p:spPr>
          <a:xfrm>
            <a:off x="342900" y="1238491"/>
            <a:ext cx="6000900" cy="4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3313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p89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89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89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g23f538ac39d_0_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g23f538ac39d_0_348"/>
          <p:cNvPicPr preferRelativeResize="0"/>
          <p:nvPr/>
        </p:nvPicPr>
        <p:blipFill rotWithShape="1">
          <a:blip r:embed="rId3">
            <a:alphaModFix/>
          </a:blip>
          <a:srcRect b="0" l="3016" r="-19" t="0"/>
          <a:stretch/>
        </p:blipFill>
        <p:spPr>
          <a:xfrm>
            <a:off x="2546" y="5504420"/>
            <a:ext cx="12192000" cy="83333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g23f538ac39d_0_348"/>
          <p:cNvSpPr txBox="1"/>
          <p:nvPr/>
        </p:nvSpPr>
        <p:spPr>
          <a:xfrm>
            <a:off x="483800" y="6376335"/>
            <a:ext cx="5458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Engaging Supply Chains on the Decarbonization Journey </a:t>
            </a:r>
            <a:endParaRPr b="0" i="0" sz="10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Google Shape;26;g23f538ac39d_0_348"/>
          <p:cNvSpPr txBox="1"/>
          <p:nvPr/>
        </p:nvSpPr>
        <p:spPr>
          <a:xfrm>
            <a:off x="9173307" y="640468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Raleway"/>
              <a:buNone/>
            </a:pPr>
            <a:fld id="{00000000-1234-1234-1234-123412341234}" type="slidenum">
              <a:rPr b="0" i="0" lang="es-MX" sz="1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0" i="0" sz="10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" name="Google Shape;27;g23f538ac39d_0_348"/>
          <p:cNvPicPr preferRelativeResize="0"/>
          <p:nvPr/>
        </p:nvPicPr>
        <p:blipFill rotWithShape="1">
          <a:blip r:embed="rId4">
            <a:alphaModFix/>
          </a:blip>
          <a:srcRect b="2597" l="0" r="0" t="2597"/>
          <a:stretch/>
        </p:blipFill>
        <p:spPr>
          <a:xfrm>
            <a:off x="9990920" y="282811"/>
            <a:ext cx="1829764" cy="994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Slide Title Light">
  <p:cSld name="13_Slide Title Ligh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0"/>
          <p:cNvSpPr txBox="1"/>
          <p:nvPr>
            <p:ph idx="1" type="body"/>
          </p:nvPr>
        </p:nvSpPr>
        <p:spPr>
          <a:xfrm>
            <a:off x="361226" y="473075"/>
            <a:ext cx="5326200" cy="5789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400"/>
              <a:buNone/>
              <a:defRPr sz="2400">
                <a:highlight>
                  <a:srgbClr val="FFFF00"/>
                </a:highlight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1" name="Google Shape;25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0"/>
          <p:cNvSpPr txBox="1"/>
          <p:nvPr>
            <p:ph type="title"/>
          </p:nvPr>
        </p:nvSpPr>
        <p:spPr>
          <a:xfrm>
            <a:off x="6096000" y="1324500"/>
            <a:ext cx="5486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90"/>
          <p:cNvSpPr txBox="1"/>
          <p:nvPr>
            <p:ph idx="2" type="body"/>
          </p:nvPr>
        </p:nvSpPr>
        <p:spPr>
          <a:xfrm>
            <a:off x="6096000" y="1971124"/>
            <a:ext cx="5493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90"/>
          <p:cNvSpPr txBox="1"/>
          <p:nvPr>
            <p:ph idx="3" type="body"/>
          </p:nvPr>
        </p:nvSpPr>
        <p:spPr>
          <a:xfrm>
            <a:off x="6096000" y="2386957"/>
            <a:ext cx="5486400" cy="3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90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90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90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ide Image">
  <p:cSld name="Wide Image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1"/>
          <p:cNvSpPr txBox="1"/>
          <p:nvPr>
            <p:ph idx="1" type="body"/>
          </p:nvPr>
        </p:nvSpPr>
        <p:spPr>
          <a:xfrm>
            <a:off x="365760" y="1244600"/>
            <a:ext cx="11460600" cy="4700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3839" l="0" r="0" t="-385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400"/>
              <a:buNone/>
              <a:defRPr sz="2400">
                <a:highlight>
                  <a:srgbClr val="FFFF00"/>
                </a:highlight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1" name="Google Shape;26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91"/>
          <p:cNvSpPr txBox="1"/>
          <p:nvPr>
            <p:ph type="title"/>
          </p:nvPr>
        </p:nvSpPr>
        <p:spPr>
          <a:xfrm>
            <a:off x="340283" y="298756"/>
            <a:ext cx="98583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500"/>
              <a:buFont typeface="Arial"/>
              <a:buNone/>
              <a:defRPr sz="25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91"/>
          <p:cNvSpPr txBox="1"/>
          <p:nvPr>
            <p:ph idx="2" type="body"/>
          </p:nvPr>
        </p:nvSpPr>
        <p:spPr>
          <a:xfrm>
            <a:off x="340283" y="750007"/>
            <a:ext cx="984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900"/>
              <a:buNone/>
              <a:defRPr sz="1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91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1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91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image">
  <p:cSld name="Full bleed image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92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2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92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Gradient">
  <p:cSld name="Title &amp; Gradien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3"/>
          <p:cNvSpPr/>
          <p:nvPr/>
        </p:nvSpPr>
        <p:spPr>
          <a:xfrm>
            <a:off x="-5639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3"/>
          <p:cNvSpPr/>
          <p:nvPr/>
        </p:nvSpPr>
        <p:spPr>
          <a:xfrm>
            <a:off x="4604273" y="0"/>
            <a:ext cx="7582200" cy="6858000"/>
          </a:xfrm>
          <a:prstGeom prst="rect">
            <a:avLst/>
          </a:prstGeom>
          <a:solidFill>
            <a:srgbClr val="FFFFFF">
              <a:alpha val="8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46452" y="1946666"/>
            <a:ext cx="15528325" cy="36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93"/>
          <p:cNvSpPr txBox="1"/>
          <p:nvPr>
            <p:ph type="title"/>
          </p:nvPr>
        </p:nvSpPr>
        <p:spPr>
          <a:xfrm>
            <a:off x="5112742" y="1831938"/>
            <a:ext cx="64698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4100"/>
              <a:buFont typeface="Arial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93"/>
          <p:cNvSpPr txBox="1"/>
          <p:nvPr>
            <p:ph idx="1" type="body"/>
          </p:nvPr>
        </p:nvSpPr>
        <p:spPr>
          <a:xfrm>
            <a:off x="5112743" y="3253399"/>
            <a:ext cx="646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93"/>
          <p:cNvSpPr txBox="1"/>
          <p:nvPr>
            <p:ph idx="2" type="body"/>
          </p:nvPr>
        </p:nvSpPr>
        <p:spPr>
          <a:xfrm>
            <a:off x="5112743" y="3932023"/>
            <a:ext cx="64698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logo&#10;&#10;Description automatically generated" id="281" name="Google Shape;281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0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93"/>
          <p:cNvSpPr txBox="1"/>
          <p:nvPr>
            <p:ph idx="3" type="body"/>
          </p:nvPr>
        </p:nvSpPr>
        <p:spPr>
          <a:xfrm>
            <a:off x="5130036" y="5824325"/>
            <a:ext cx="1491600" cy="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93"/>
          <p:cNvSpPr txBox="1"/>
          <p:nvPr>
            <p:ph idx="4" type="body"/>
          </p:nvPr>
        </p:nvSpPr>
        <p:spPr>
          <a:xfrm>
            <a:off x="10855528" y="5857145"/>
            <a:ext cx="1323600" cy="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5" name="Google Shape;285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96849" y="6190701"/>
            <a:ext cx="295365" cy="43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9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80107" y="6241128"/>
            <a:ext cx="986493" cy="33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9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55164" y="6141485"/>
            <a:ext cx="805156" cy="53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125277" y="6232068"/>
            <a:ext cx="626063" cy="355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289" name="Google Shape;289;p9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07652" y="6222091"/>
            <a:ext cx="1272381" cy="37555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9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No Gradient">
  <p:cSld name="Title No Gradien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94"/>
          <p:cNvSpPr/>
          <p:nvPr/>
        </p:nvSpPr>
        <p:spPr>
          <a:xfrm>
            <a:off x="4604273" y="0"/>
            <a:ext cx="7582200" cy="6858000"/>
          </a:xfrm>
          <a:prstGeom prst="rect">
            <a:avLst/>
          </a:prstGeom>
          <a:solidFill>
            <a:srgbClr val="FFFFFF">
              <a:alpha val="8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46452" y="1946666"/>
            <a:ext cx="15528325" cy="36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94"/>
          <p:cNvSpPr txBox="1"/>
          <p:nvPr>
            <p:ph type="title"/>
          </p:nvPr>
        </p:nvSpPr>
        <p:spPr>
          <a:xfrm>
            <a:off x="5112742" y="1831938"/>
            <a:ext cx="64698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4100"/>
              <a:buFont typeface="Arial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94"/>
          <p:cNvSpPr txBox="1"/>
          <p:nvPr>
            <p:ph idx="1" type="body"/>
          </p:nvPr>
        </p:nvSpPr>
        <p:spPr>
          <a:xfrm>
            <a:off x="5112742" y="3253399"/>
            <a:ext cx="646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94"/>
          <p:cNvSpPr txBox="1"/>
          <p:nvPr>
            <p:ph idx="2" type="body"/>
          </p:nvPr>
        </p:nvSpPr>
        <p:spPr>
          <a:xfrm>
            <a:off x="5112743" y="3932023"/>
            <a:ext cx="64698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logo&#10;&#10;Description automatically generated" id="298" name="Google Shape;298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0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4"/>
          <p:cNvSpPr txBox="1"/>
          <p:nvPr>
            <p:ph idx="3" type="body"/>
          </p:nvPr>
        </p:nvSpPr>
        <p:spPr>
          <a:xfrm>
            <a:off x="5130036" y="5824325"/>
            <a:ext cx="1491600" cy="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94"/>
          <p:cNvSpPr txBox="1"/>
          <p:nvPr>
            <p:ph idx="4" type="body"/>
          </p:nvPr>
        </p:nvSpPr>
        <p:spPr>
          <a:xfrm>
            <a:off x="10855528" y="5857145"/>
            <a:ext cx="1323600" cy="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1" name="Google Shape;301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96849" y="6190701"/>
            <a:ext cx="295365" cy="43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0107" y="6241128"/>
            <a:ext cx="986493" cy="33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55164" y="6141485"/>
            <a:ext cx="805156" cy="53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25277" y="6232068"/>
            <a:ext cx="626063" cy="355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305" name="Google Shape;305;p9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07652" y="6222091"/>
            <a:ext cx="1272381" cy="37555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9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Contents">
    <p:bg>
      <p:bgPr>
        <a:solidFill>
          <a:srgbClr val="1B2A4A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346452" y="1946666"/>
            <a:ext cx="15528325" cy="36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95"/>
          <p:cNvSpPr txBox="1"/>
          <p:nvPr>
            <p:ph type="title"/>
          </p:nvPr>
        </p:nvSpPr>
        <p:spPr>
          <a:xfrm>
            <a:off x="5112743" y="1201535"/>
            <a:ext cx="67746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95"/>
          <p:cNvSpPr txBox="1"/>
          <p:nvPr>
            <p:ph idx="1" type="body"/>
          </p:nvPr>
        </p:nvSpPr>
        <p:spPr>
          <a:xfrm>
            <a:off x="5112742" y="2142813"/>
            <a:ext cx="67746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Arial"/>
              <a:buChar char="•"/>
              <a:def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1" name="Google Shape;311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0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9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Plain">
  <p:cSld name="Slide Divider Plain">
    <p:bg>
      <p:bgPr>
        <a:solidFill>
          <a:srgbClr val="1B2A4A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346452" y="1946666"/>
            <a:ext cx="15528325" cy="36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96"/>
          <p:cNvSpPr txBox="1"/>
          <p:nvPr>
            <p:ph type="title"/>
          </p:nvPr>
        </p:nvSpPr>
        <p:spPr>
          <a:xfrm>
            <a:off x="5112742" y="1201535"/>
            <a:ext cx="67746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16" name="Google Shape;316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0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9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Image">
  <p:cSld name="Slide Divider Im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40850" y="1946666"/>
            <a:ext cx="15517119" cy="36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97"/>
          <p:cNvSpPr txBox="1"/>
          <p:nvPr>
            <p:ph type="title"/>
          </p:nvPr>
        </p:nvSpPr>
        <p:spPr>
          <a:xfrm>
            <a:off x="6096000" y="4478135"/>
            <a:ext cx="58086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1" name="Google Shape;321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0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9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solidFill>
          <a:srgbClr val="1B2A4A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8"/>
          <p:cNvSpPr/>
          <p:nvPr/>
        </p:nvSpPr>
        <p:spPr>
          <a:xfrm>
            <a:off x="0" y="5546361"/>
            <a:ext cx="12192000" cy="1311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9C582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346452" y="602400"/>
            <a:ext cx="15528325" cy="36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98"/>
          <p:cNvSpPr txBox="1"/>
          <p:nvPr>
            <p:ph type="title"/>
          </p:nvPr>
        </p:nvSpPr>
        <p:spPr>
          <a:xfrm>
            <a:off x="4271058" y="4546600"/>
            <a:ext cx="74118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7" name="Google Shape;327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0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98"/>
          <p:cNvSpPr txBox="1"/>
          <p:nvPr>
            <p:ph idx="1" type="body"/>
          </p:nvPr>
        </p:nvSpPr>
        <p:spPr>
          <a:xfrm>
            <a:off x="406598" y="5857145"/>
            <a:ext cx="1323600" cy="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900"/>
              <a:buNone/>
              <a:defRPr sz="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98"/>
          <p:cNvSpPr txBox="1"/>
          <p:nvPr>
            <p:ph idx="2" type="body"/>
          </p:nvPr>
        </p:nvSpPr>
        <p:spPr>
          <a:xfrm>
            <a:off x="3745457" y="5857145"/>
            <a:ext cx="1323600" cy="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900"/>
              <a:buNone/>
              <a:defRPr sz="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98"/>
          <p:cNvSpPr txBox="1"/>
          <p:nvPr/>
        </p:nvSpPr>
        <p:spPr>
          <a:xfrm>
            <a:off x="6828259" y="5939745"/>
            <a:ext cx="1607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sciencebasedtargets.org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98"/>
          <p:cNvSpPr txBox="1"/>
          <p:nvPr/>
        </p:nvSpPr>
        <p:spPr>
          <a:xfrm>
            <a:off x="6850351" y="6229844"/>
            <a:ext cx="1585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/science-based-targets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98"/>
          <p:cNvSpPr txBox="1"/>
          <p:nvPr/>
        </p:nvSpPr>
        <p:spPr>
          <a:xfrm>
            <a:off x="8677853" y="5947875"/>
            <a:ext cx="1226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@ScienceTargets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98"/>
          <p:cNvSpPr txBox="1"/>
          <p:nvPr/>
        </p:nvSpPr>
        <p:spPr>
          <a:xfrm>
            <a:off x="10178241" y="5947439"/>
            <a:ext cx="1504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Based Targets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98"/>
          <p:cNvSpPr txBox="1"/>
          <p:nvPr/>
        </p:nvSpPr>
        <p:spPr>
          <a:xfrm>
            <a:off x="8684292" y="6229844"/>
            <a:ext cx="1960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info@sciencebasedtargets.org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810" y="6308015"/>
            <a:ext cx="135482" cy="93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7483" y="6017248"/>
            <a:ext cx="122780" cy="10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3244" y="6285213"/>
            <a:ext cx="135482" cy="13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52444" y="6013295"/>
            <a:ext cx="118546" cy="118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clock&#10;&#10;Description automatically generated" id="339" name="Google Shape;339;p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42851" y="6007038"/>
            <a:ext cx="175638" cy="12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55465" y="6153241"/>
            <a:ext cx="430295" cy="43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21945" y="6255386"/>
            <a:ext cx="789065" cy="2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9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46500" y="6165942"/>
            <a:ext cx="295365" cy="43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9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23879" y="6259835"/>
            <a:ext cx="737311" cy="25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9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5498" y="6153242"/>
            <a:ext cx="605213" cy="4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9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itle Dark">
  <p:cSld name="Slide Title Dark">
    <p:bg>
      <p:bgPr>
        <a:solidFill>
          <a:srgbClr val="1B2A4A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9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487128" y="1824039"/>
            <a:ext cx="18171244" cy="43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99"/>
          <p:cNvSpPr txBox="1"/>
          <p:nvPr>
            <p:ph idx="1" type="body"/>
          </p:nvPr>
        </p:nvSpPr>
        <p:spPr>
          <a:xfrm>
            <a:off x="5105400" y="3716215"/>
            <a:ext cx="64770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1" name="Google Shape;351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99"/>
          <p:cNvSpPr/>
          <p:nvPr>
            <p:ph idx="11" type="ftr"/>
          </p:nvPr>
        </p:nvSpPr>
        <p:spPr>
          <a:xfrm>
            <a:off x="266700" y="6344225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1B2A4A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99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354" name="Google Shape;354;p99"/>
          <p:cNvSpPr txBox="1"/>
          <p:nvPr>
            <p:ph type="title"/>
          </p:nvPr>
        </p:nvSpPr>
        <p:spPr>
          <a:xfrm>
            <a:off x="5105400" y="1635288"/>
            <a:ext cx="64770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rgbClr val="1B2A4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g23f538ac39d_0_331"/>
          <p:cNvPicPr preferRelativeResize="0"/>
          <p:nvPr/>
        </p:nvPicPr>
        <p:blipFill rotWithShape="1">
          <a:blip r:embed="rId2">
            <a:alphaModFix/>
          </a:blip>
          <a:srcRect b="4379" l="1768" r="0" t="9"/>
          <a:stretch/>
        </p:blipFill>
        <p:spPr>
          <a:xfrm>
            <a:off x="0" y="63500"/>
            <a:ext cx="6030399" cy="679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g23f538ac39d_0_3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g23f538ac39d_0_3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00000" y="-111761"/>
            <a:ext cx="2592000" cy="176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g23f538ac39d_0_331"/>
          <p:cNvPicPr preferRelativeResize="0"/>
          <p:nvPr/>
        </p:nvPicPr>
        <p:blipFill rotWithShape="1">
          <a:blip r:embed="rId5">
            <a:alphaModFix/>
          </a:blip>
          <a:srcRect b="0" l="14537" r="0" t="0"/>
          <a:stretch/>
        </p:blipFill>
        <p:spPr>
          <a:xfrm>
            <a:off x="0" y="2190350"/>
            <a:ext cx="12192000" cy="39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itle Image &amp; Gradient">
  <p:cSld name="Slide Title Image &amp; Gradi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0"/>
          <p:cNvSpPr/>
          <p:nvPr/>
        </p:nvSpPr>
        <p:spPr>
          <a:xfrm>
            <a:off x="4604273" y="0"/>
            <a:ext cx="7582200" cy="6858000"/>
          </a:xfrm>
          <a:prstGeom prst="rect">
            <a:avLst/>
          </a:prstGeom>
          <a:solidFill>
            <a:srgbClr val="FFFFFF">
              <a:alpha val="8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82328" y="1824039"/>
            <a:ext cx="18171244" cy="430173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00"/>
          <p:cNvSpPr txBox="1"/>
          <p:nvPr>
            <p:ph type="title"/>
          </p:nvPr>
        </p:nvSpPr>
        <p:spPr>
          <a:xfrm>
            <a:off x="5105400" y="1635288"/>
            <a:ext cx="64770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4100"/>
              <a:buFont typeface="Arial"/>
              <a:buNone/>
              <a:defRPr sz="4100">
                <a:solidFill>
                  <a:srgbClr val="33313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9" name="Google Shape;35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00"/>
          <p:cNvSpPr txBox="1"/>
          <p:nvPr>
            <p:ph idx="1" type="body"/>
          </p:nvPr>
        </p:nvSpPr>
        <p:spPr>
          <a:xfrm>
            <a:off x="5105400" y="3716215"/>
            <a:ext cx="64770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None/>
              <a:defRPr sz="18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61" name="Google Shape;361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00"/>
          <p:cNvSpPr/>
          <p:nvPr>
            <p:ph idx="11" type="ftr"/>
          </p:nvPr>
        </p:nvSpPr>
        <p:spPr>
          <a:xfrm>
            <a:off x="266700" y="6344225"/>
            <a:ext cx="2919000" cy="300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100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itle Image">
  <p:cSld name="Slide Title Im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01"/>
          <p:cNvSpPr/>
          <p:nvPr/>
        </p:nvSpPr>
        <p:spPr>
          <a:xfrm>
            <a:off x="4604273" y="0"/>
            <a:ext cx="7582200" cy="6858000"/>
          </a:xfrm>
          <a:prstGeom prst="rect">
            <a:avLst/>
          </a:prstGeom>
          <a:solidFill>
            <a:srgbClr val="FFFFFF">
              <a:alpha val="8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82328" y="1824039"/>
            <a:ext cx="18171244" cy="430173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01"/>
          <p:cNvSpPr txBox="1"/>
          <p:nvPr>
            <p:ph type="title"/>
          </p:nvPr>
        </p:nvSpPr>
        <p:spPr>
          <a:xfrm>
            <a:off x="5105400" y="1635288"/>
            <a:ext cx="64770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4100"/>
              <a:buFont typeface="Arial"/>
              <a:buNone/>
              <a:defRPr sz="4100">
                <a:solidFill>
                  <a:srgbClr val="33313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8" name="Google Shape;368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01"/>
          <p:cNvSpPr txBox="1"/>
          <p:nvPr>
            <p:ph idx="1" type="body"/>
          </p:nvPr>
        </p:nvSpPr>
        <p:spPr>
          <a:xfrm>
            <a:off x="5105400" y="3716215"/>
            <a:ext cx="64770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None/>
              <a:defRPr sz="18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10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3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itle Image &amp; White Line">
  <p:cSld name="Slide Title Image &amp; White Lin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02"/>
          <p:cNvSpPr/>
          <p:nvPr/>
        </p:nvSpPr>
        <p:spPr>
          <a:xfrm>
            <a:off x="4604273" y="0"/>
            <a:ext cx="7582200" cy="6858000"/>
          </a:xfrm>
          <a:prstGeom prst="rect">
            <a:avLst/>
          </a:prstGeom>
          <a:solidFill>
            <a:srgbClr val="FFFFFF">
              <a:alpha val="8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75773" y="1824039"/>
            <a:ext cx="18158138" cy="430173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02"/>
          <p:cNvSpPr txBox="1"/>
          <p:nvPr>
            <p:ph type="title"/>
          </p:nvPr>
        </p:nvSpPr>
        <p:spPr>
          <a:xfrm>
            <a:off x="5105400" y="1635288"/>
            <a:ext cx="6477000" cy="20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4100"/>
              <a:buFont typeface="Arial"/>
              <a:buNone/>
              <a:defRPr sz="4100">
                <a:solidFill>
                  <a:srgbClr val="33313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75" name="Google Shape;375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02"/>
          <p:cNvSpPr txBox="1"/>
          <p:nvPr>
            <p:ph idx="1" type="body"/>
          </p:nvPr>
        </p:nvSpPr>
        <p:spPr>
          <a:xfrm>
            <a:off x="5105400" y="3716215"/>
            <a:ext cx="64770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None/>
              <a:defRPr sz="18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77" name="Google Shape;377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02"/>
          <p:cNvSpPr/>
          <p:nvPr>
            <p:ph idx="11" type="ftr"/>
          </p:nvPr>
        </p:nvSpPr>
        <p:spPr>
          <a:xfrm>
            <a:off x="266700" y="6344225"/>
            <a:ext cx="2919000" cy="3006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102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ullet List Right">
  <p:cSld name="2_Bullet List Right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381" name="Google Shape;381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9644" y="827509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03"/>
          <p:cNvSpPr/>
          <p:nvPr>
            <p:ph idx="2" type="pic"/>
          </p:nvPr>
        </p:nvSpPr>
        <p:spPr>
          <a:xfrm>
            <a:off x="1" y="1046949"/>
            <a:ext cx="6118200" cy="58110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103"/>
          <p:cNvSpPr txBox="1"/>
          <p:nvPr>
            <p:ph type="title"/>
          </p:nvPr>
        </p:nvSpPr>
        <p:spPr>
          <a:xfrm>
            <a:off x="6781800" y="1200613"/>
            <a:ext cx="50799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84" name="Google Shape;384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03"/>
          <p:cNvSpPr txBox="1"/>
          <p:nvPr>
            <p:ph idx="1" type="body"/>
          </p:nvPr>
        </p:nvSpPr>
        <p:spPr>
          <a:xfrm>
            <a:off x="6781801" y="1847237"/>
            <a:ext cx="5086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86" name="Google Shape;386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03"/>
          <p:cNvSpPr txBox="1"/>
          <p:nvPr>
            <p:ph idx="3" type="body"/>
          </p:nvPr>
        </p:nvSpPr>
        <p:spPr>
          <a:xfrm>
            <a:off x="6781800" y="2610537"/>
            <a:ext cx="5105400" cy="3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103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03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103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ullet List Left">
  <p:cSld name="3_Bullet List Left">
    <p:bg>
      <p:bgPr>
        <a:solidFill>
          <a:srgbClr val="FFFFFF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392" name="Google Shape;392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74103" y="1245017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04"/>
          <p:cNvSpPr/>
          <p:nvPr>
            <p:ph idx="2" type="pic"/>
          </p:nvPr>
        </p:nvSpPr>
        <p:spPr>
          <a:xfrm>
            <a:off x="6096000" y="1464457"/>
            <a:ext cx="6096000" cy="539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94" name="Google Shape;394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04"/>
          <p:cNvSpPr txBox="1"/>
          <p:nvPr>
            <p:ph idx="1" type="body"/>
          </p:nvPr>
        </p:nvSpPr>
        <p:spPr>
          <a:xfrm>
            <a:off x="609600" y="1865707"/>
            <a:ext cx="5015700" cy="4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104"/>
          <p:cNvSpPr txBox="1"/>
          <p:nvPr>
            <p:ph type="title"/>
          </p:nvPr>
        </p:nvSpPr>
        <p:spPr>
          <a:xfrm>
            <a:off x="610501" y="685800"/>
            <a:ext cx="6395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104"/>
          <p:cNvSpPr txBox="1"/>
          <p:nvPr>
            <p:ph idx="3" type="body"/>
          </p:nvPr>
        </p:nvSpPr>
        <p:spPr>
          <a:xfrm>
            <a:off x="610502" y="1332424"/>
            <a:ext cx="6403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104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04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104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ullet List Left">
  <p:cSld name="2_Bullet List Left">
    <p:bg>
      <p:bgPr>
        <a:solidFill>
          <a:srgbClr val="FFFFFF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403" name="Google Shape;40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74103" y="1245017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05"/>
          <p:cNvSpPr/>
          <p:nvPr>
            <p:ph idx="2" type="pic"/>
          </p:nvPr>
        </p:nvSpPr>
        <p:spPr>
          <a:xfrm>
            <a:off x="6096000" y="1464457"/>
            <a:ext cx="6096000" cy="539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5" name="Google Shape;405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05"/>
          <p:cNvSpPr txBox="1"/>
          <p:nvPr>
            <p:ph idx="1" type="body"/>
          </p:nvPr>
        </p:nvSpPr>
        <p:spPr>
          <a:xfrm>
            <a:off x="609600" y="1181100"/>
            <a:ext cx="5015700" cy="4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8" name="Google Shape;408;p105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05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105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Slide Title Light">
  <p:cSld name="21_Slide Title Ligh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6"/>
          <p:cNvSpPr/>
          <p:nvPr>
            <p:ph idx="2" type="pic"/>
          </p:nvPr>
        </p:nvSpPr>
        <p:spPr>
          <a:xfrm>
            <a:off x="0" y="1046950"/>
            <a:ext cx="6118200" cy="5811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Shape, circle&#10;&#10;Description automatically generated" id="413" name="Google Shape;413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9644" y="827509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06"/>
          <p:cNvSpPr txBox="1"/>
          <p:nvPr>
            <p:ph type="title"/>
          </p:nvPr>
        </p:nvSpPr>
        <p:spPr>
          <a:xfrm>
            <a:off x="6773664" y="1198856"/>
            <a:ext cx="51135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15" name="Google Shape;415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06"/>
          <p:cNvSpPr txBox="1"/>
          <p:nvPr>
            <p:ph idx="1" type="body"/>
          </p:nvPr>
        </p:nvSpPr>
        <p:spPr>
          <a:xfrm>
            <a:off x="6773663" y="1845480"/>
            <a:ext cx="5120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17" name="Google Shape;417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06"/>
          <p:cNvSpPr txBox="1"/>
          <p:nvPr>
            <p:ph idx="3" type="body"/>
          </p:nvPr>
        </p:nvSpPr>
        <p:spPr>
          <a:xfrm>
            <a:off x="6773663" y="2419592"/>
            <a:ext cx="5139300" cy="3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106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06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106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Slide Title Light">
  <p:cSld name="22_Slide Title Light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423" name="Google Shape;423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50161" y="1245017"/>
            <a:ext cx="7649739" cy="764973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07"/>
          <p:cNvSpPr/>
          <p:nvPr>
            <p:ph idx="2" type="pic"/>
          </p:nvPr>
        </p:nvSpPr>
        <p:spPr>
          <a:xfrm>
            <a:off x="7872058" y="1464458"/>
            <a:ext cx="4320000" cy="539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5" name="Google Shape;425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07"/>
          <p:cNvSpPr txBox="1"/>
          <p:nvPr>
            <p:ph type="title"/>
          </p:nvPr>
        </p:nvSpPr>
        <p:spPr>
          <a:xfrm>
            <a:off x="610501" y="685800"/>
            <a:ext cx="6395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107"/>
          <p:cNvSpPr txBox="1"/>
          <p:nvPr>
            <p:ph idx="1" type="body"/>
          </p:nvPr>
        </p:nvSpPr>
        <p:spPr>
          <a:xfrm>
            <a:off x="610502" y="1332424"/>
            <a:ext cx="6403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9" name="Google Shape;429;p107"/>
          <p:cNvSpPr txBox="1"/>
          <p:nvPr>
            <p:ph idx="3" type="body"/>
          </p:nvPr>
        </p:nvSpPr>
        <p:spPr>
          <a:xfrm>
            <a:off x="610502" y="2106961"/>
            <a:ext cx="6403800" cy="29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AutoNum type="arabicPeriod"/>
              <a:defRPr b="1"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0" name="Google Shape;430;p107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07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107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lide Title Light">
  <p:cSld name="5_Slide Title Light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45701" y="1382143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08"/>
          <p:cNvSpPr/>
          <p:nvPr/>
        </p:nvSpPr>
        <p:spPr>
          <a:xfrm>
            <a:off x="6096000" y="0"/>
            <a:ext cx="61371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08"/>
          <p:cNvSpPr txBox="1"/>
          <p:nvPr>
            <p:ph type="title"/>
          </p:nvPr>
        </p:nvSpPr>
        <p:spPr>
          <a:xfrm>
            <a:off x="609600" y="1407501"/>
            <a:ext cx="48357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37" name="Google Shape;437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08"/>
          <p:cNvSpPr txBox="1"/>
          <p:nvPr>
            <p:ph idx="1" type="body"/>
          </p:nvPr>
        </p:nvSpPr>
        <p:spPr>
          <a:xfrm>
            <a:off x="609600" y="2053242"/>
            <a:ext cx="4829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39" name="Google Shape;439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08"/>
          <p:cNvSpPr txBox="1"/>
          <p:nvPr>
            <p:ph idx="2" type="body"/>
          </p:nvPr>
        </p:nvSpPr>
        <p:spPr>
          <a:xfrm>
            <a:off x="609600" y="2704841"/>
            <a:ext cx="4835700" cy="3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" name="Google Shape;441;p108"/>
          <p:cNvSpPr txBox="1"/>
          <p:nvPr>
            <p:ph idx="3" type="body"/>
          </p:nvPr>
        </p:nvSpPr>
        <p:spPr>
          <a:xfrm>
            <a:off x="6781800" y="2053242"/>
            <a:ext cx="480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2" name="Google Shape;442;p108"/>
          <p:cNvSpPr txBox="1"/>
          <p:nvPr>
            <p:ph idx="4" type="body"/>
          </p:nvPr>
        </p:nvSpPr>
        <p:spPr>
          <a:xfrm>
            <a:off x="6781800" y="2704840"/>
            <a:ext cx="4800600" cy="3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108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08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108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Slide Title Light">
  <p:cSld name="23_Slide Title Light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45701" y="1382143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09"/>
          <p:cNvSpPr/>
          <p:nvPr/>
        </p:nvSpPr>
        <p:spPr>
          <a:xfrm>
            <a:off x="6096000" y="0"/>
            <a:ext cx="61371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09"/>
          <p:cNvSpPr txBox="1"/>
          <p:nvPr>
            <p:ph type="title"/>
          </p:nvPr>
        </p:nvSpPr>
        <p:spPr>
          <a:xfrm>
            <a:off x="609600" y="699219"/>
            <a:ext cx="48357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50" name="Google Shape;450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09"/>
          <p:cNvSpPr txBox="1"/>
          <p:nvPr>
            <p:ph idx="1" type="body"/>
          </p:nvPr>
        </p:nvSpPr>
        <p:spPr>
          <a:xfrm>
            <a:off x="609600" y="1344960"/>
            <a:ext cx="4829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52" name="Google Shape;452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09"/>
          <p:cNvSpPr txBox="1"/>
          <p:nvPr>
            <p:ph idx="2" type="body"/>
          </p:nvPr>
        </p:nvSpPr>
        <p:spPr>
          <a:xfrm>
            <a:off x="609600" y="1996559"/>
            <a:ext cx="48357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4" name="Google Shape;454;p109"/>
          <p:cNvSpPr txBox="1"/>
          <p:nvPr>
            <p:ph idx="3" type="body"/>
          </p:nvPr>
        </p:nvSpPr>
        <p:spPr>
          <a:xfrm>
            <a:off x="6781800" y="1344960"/>
            <a:ext cx="480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109"/>
          <p:cNvSpPr txBox="1"/>
          <p:nvPr>
            <p:ph idx="4" type="body"/>
          </p:nvPr>
        </p:nvSpPr>
        <p:spPr>
          <a:xfrm>
            <a:off x="6781800" y="1996558"/>
            <a:ext cx="48006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109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09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109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rrow two third" showMasterSp="0">
  <p:cSld name="Arrow two third">
    <p:bg>
      <p:bgPr>
        <a:solidFill>
          <a:srgbClr val="344EA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/>
          <p:nvPr/>
        </p:nvSpPr>
        <p:spPr>
          <a:xfrm>
            <a:off x="0" y="0"/>
            <a:ext cx="8446239" cy="6858000"/>
          </a:xfrm>
          <a:custGeom>
            <a:rect b="b" l="l" r="r" t="t"/>
            <a:pathLst>
              <a:path extrusionOk="0" h="6858000" w="8446239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7F7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75"/>
          <p:cNvSpPr txBox="1"/>
          <p:nvPr>
            <p:ph type="title"/>
          </p:nvPr>
        </p:nvSpPr>
        <p:spPr>
          <a:xfrm>
            <a:off x="340283" y="298756"/>
            <a:ext cx="65466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 cap="none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" name="Google Shape;36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90339" y="3589606"/>
            <a:ext cx="1365250" cy="3382962"/>
          </a:xfrm>
          <a:custGeom>
            <a:rect b="b" l="l" r="r" t="t"/>
            <a:pathLst>
              <a:path extrusionOk="0" h="3382962" w="136525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7" name="Google Shape;3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0000" y="5146039"/>
            <a:ext cx="2592000" cy="176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Slide Title Light">
  <p:cSld name="24_Slide Title Ligh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10"/>
          <p:cNvSpPr txBox="1"/>
          <p:nvPr>
            <p:ph idx="1" type="body"/>
          </p:nvPr>
        </p:nvSpPr>
        <p:spPr>
          <a:xfrm>
            <a:off x="609600" y="1155700"/>
            <a:ext cx="5486400" cy="465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4288" l="-4461" r="-4467" t="-430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400"/>
              <a:buNone/>
              <a:defRPr sz="2400">
                <a:highlight>
                  <a:srgbClr val="FFFF00"/>
                </a:highlight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61" name="Google Shape;46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3829" y="1851370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10"/>
          <p:cNvSpPr txBox="1"/>
          <p:nvPr>
            <p:ph type="title"/>
          </p:nvPr>
        </p:nvSpPr>
        <p:spPr>
          <a:xfrm>
            <a:off x="6777404" y="1198004"/>
            <a:ext cx="51099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3" name="Google Shape;463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0"/>
          <p:cNvSpPr txBox="1"/>
          <p:nvPr>
            <p:ph idx="2" type="body"/>
          </p:nvPr>
        </p:nvSpPr>
        <p:spPr>
          <a:xfrm>
            <a:off x="6777404" y="1843745"/>
            <a:ext cx="510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65" name="Google Shape;465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10"/>
          <p:cNvSpPr txBox="1"/>
          <p:nvPr>
            <p:ph idx="3" type="body"/>
          </p:nvPr>
        </p:nvSpPr>
        <p:spPr>
          <a:xfrm>
            <a:off x="6777404" y="2495344"/>
            <a:ext cx="51099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7" name="Google Shape;467;p110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0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110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lide Title Light">
  <p:cSld name="6_Slide Title Light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11"/>
          <p:cNvSpPr/>
          <p:nvPr/>
        </p:nvSpPr>
        <p:spPr>
          <a:xfrm>
            <a:off x="609600" y="1155032"/>
            <a:ext cx="5486400" cy="4656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3829" y="1851370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11"/>
          <p:cNvSpPr txBox="1"/>
          <p:nvPr>
            <p:ph type="title"/>
          </p:nvPr>
        </p:nvSpPr>
        <p:spPr>
          <a:xfrm>
            <a:off x="6777404" y="1652269"/>
            <a:ext cx="51099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4" name="Google Shape;474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11"/>
          <p:cNvSpPr txBox="1"/>
          <p:nvPr>
            <p:ph idx="1" type="body"/>
          </p:nvPr>
        </p:nvSpPr>
        <p:spPr>
          <a:xfrm>
            <a:off x="6777404" y="2298010"/>
            <a:ext cx="510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76" name="Google Shape;476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11"/>
          <p:cNvSpPr txBox="1"/>
          <p:nvPr>
            <p:ph idx="2" type="body"/>
          </p:nvPr>
        </p:nvSpPr>
        <p:spPr>
          <a:xfrm>
            <a:off x="6777404" y="2949609"/>
            <a:ext cx="51099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8" name="Google Shape;478;p111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11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111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Slide Title Light">
  <p:cSld name="7_Slide Title Light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93829" y="1851370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12"/>
          <p:cNvSpPr txBox="1"/>
          <p:nvPr>
            <p:ph type="title"/>
          </p:nvPr>
        </p:nvSpPr>
        <p:spPr>
          <a:xfrm>
            <a:off x="6790290" y="1652269"/>
            <a:ext cx="5097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84" name="Google Shape;484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12"/>
          <p:cNvSpPr txBox="1"/>
          <p:nvPr>
            <p:ph idx="1" type="body"/>
          </p:nvPr>
        </p:nvSpPr>
        <p:spPr>
          <a:xfrm>
            <a:off x="6790290" y="2298010"/>
            <a:ext cx="5097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86" name="Google Shape;486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12"/>
          <p:cNvSpPr txBox="1"/>
          <p:nvPr>
            <p:ph idx="2" type="body"/>
          </p:nvPr>
        </p:nvSpPr>
        <p:spPr>
          <a:xfrm>
            <a:off x="6994222" y="2949609"/>
            <a:ext cx="48606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88" name="Google Shape;48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304" y="1343118"/>
            <a:ext cx="6660900" cy="43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12"/>
          <p:cNvSpPr/>
          <p:nvPr/>
        </p:nvSpPr>
        <p:spPr>
          <a:xfrm>
            <a:off x="6779325" y="3037733"/>
            <a:ext cx="121200" cy="121200"/>
          </a:xfrm>
          <a:prstGeom prst="ellipse">
            <a:avLst/>
          </a:prstGeom>
          <a:solidFill>
            <a:srgbClr val="3331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12"/>
          <p:cNvSpPr/>
          <p:nvPr/>
        </p:nvSpPr>
        <p:spPr>
          <a:xfrm>
            <a:off x="6779325" y="3402390"/>
            <a:ext cx="121200" cy="121200"/>
          </a:xfrm>
          <a:prstGeom prst="ellipse">
            <a:avLst/>
          </a:prstGeom>
          <a:solidFill>
            <a:srgbClr val="344E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12"/>
          <p:cNvSpPr/>
          <p:nvPr/>
        </p:nvSpPr>
        <p:spPr>
          <a:xfrm>
            <a:off x="6779325" y="3767047"/>
            <a:ext cx="121200" cy="121200"/>
          </a:xfrm>
          <a:prstGeom prst="ellipse">
            <a:avLst/>
          </a:prstGeom>
          <a:solidFill>
            <a:srgbClr val="3289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12"/>
          <p:cNvSpPr/>
          <p:nvPr/>
        </p:nvSpPr>
        <p:spPr>
          <a:xfrm>
            <a:off x="6779325" y="4131703"/>
            <a:ext cx="121200" cy="121200"/>
          </a:xfrm>
          <a:prstGeom prst="ellipse">
            <a:avLst/>
          </a:prstGeom>
          <a:solidFill>
            <a:srgbClr val="98C4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12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12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112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lide Title Light">
  <p:cSld name="8_Slide Title Light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93829" y="1851370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13"/>
          <p:cNvSpPr txBox="1"/>
          <p:nvPr>
            <p:ph type="title"/>
          </p:nvPr>
        </p:nvSpPr>
        <p:spPr>
          <a:xfrm>
            <a:off x="6790290" y="1652269"/>
            <a:ext cx="51195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800"/>
              <a:buFont typeface="Arial"/>
              <a:buNone/>
              <a:defRPr sz="28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99" name="Google Shape;49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13"/>
          <p:cNvSpPr txBox="1"/>
          <p:nvPr>
            <p:ph idx="1" type="body"/>
          </p:nvPr>
        </p:nvSpPr>
        <p:spPr>
          <a:xfrm>
            <a:off x="6790290" y="2298010"/>
            <a:ext cx="514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000"/>
              <a:buNone/>
              <a:defRPr sz="20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01" name="Google Shape;501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13"/>
          <p:cNvSpPr txBox="1"/>
          <p:nvPr>
            <p:ph idx="2" type="body"/>
          </p:nvPr>
        </p:nvSpPr>
        <p:spPr>
          <a:xfrm>
            <a:off x="6994221" y="2949609"/>
            <a:ext cx="48930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None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03" name="Google Shape;503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304" y="1343118"/>
            <a:ext cx="6660900" cy="43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13"/>
          <p:cNvSpPr/>
          <p:nvPr/>
        </p:nvSpPr>
        <p:spPr>
          <a:xfrm>
            <a:off x="6779325" y="3037733"/>
            <a:ext cx="121200" cy="121200"/>
          </a:xfrm>
          <a:prstGeom prst="ellipse">
            <a:avLst/>
          </a:prstGeom>
          <a:solidFill>
            <a:srgbClr val="3331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13"/>
          <p:cNvSpPr/>
          <p:nvPr/>
        </p:nvSpPr>
        <p:spPr>
          <a:xfrm>
            <a:off x="6779325" y="3398855"/>
            <a:ext cx="121200" cy="121200"/>
          </a:xfrm>
          <a:prstGeom prst="ellipse">
            <a:avLst/>
          </a:prstGeom>
          <a:solidFill>
            <a:srgbClr val="344E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13"/>
          <p:cNvSpPr/>
          <p:nvPr/>
        </p:nvSpPr>
        <p:spPr>
          <a:xfrm>
            <a:off x="6779325" y="3759977"/>
            <a:ext cx="121200" cy="121200"/>
          </a:xfrm>
          <a:prstGeom prst="ellipse">
            <a:avLst/>
          </a:prstGeom>
          <a:solidFill>
            <a:srgbClr val="3289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13"/>
          <p:cNvSpPr/>
          <p:nvPr/>
        </p:nvSpPr>
        <p:spPr>
          <a:xfrm>
            <a:off x="6779325" y="4121099"/>
            <a:ext cx="121200" cy="121200"/>
          </a:xfrm>
          <a:prstGeom prst="ellipse">
            <a:avLst/>
          </a:prstGeom>
          <a:solidFill>
            <a:srgbClr val="5D266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13"/>
          <p:cNvSpPr/>
          <p:nvPr/>
        </p:nvSpPr>
        <p:spPr>
          <a:xfrm>
            <a:off x="6779325" y="4482221"/>
            <a:ext cx="121200" cy="121200"/>
          </a:xfrm>
          <a:prstGeom prst="ellipse">
            <a:avLst/>
          </a:prstGeom>
          <a:solidFill>
            <a:srgbClr val="CF41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13"/>
          <p:cNvSpPr/>
          <p:nvPr/>
        </p:nvSpPr>
        <p:spPr>
          <a:xfrm>
            <a:off x="6779325" y="4843345"/>
            <a:ext cx="121200" cy="121200"/>
          </a:xfrm>
          <a:prstGeom prst="ellipse">
            <a:avLst/>
          </a:prstGeom>
          <a:solidFill>
            <a:srgbClr val="D779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13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13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113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lide Title Light">
  <p:cSld name="9_Slide Title Light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585229" y="1386917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114"/>
          <p:cNvSpPr txBox="1"/>
          <p:nvPr>
            <p:ph type="title"/>
          </p:nvPr>
        </p:nvSpPr>
        <p:spPr>
          <a:xfrm>
            <a:off x="342900" y="298756"/>
            <a:ext cx="91365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500"/>
              <a:buFont typeface="Arial"/>
              <a:buNone/>
              <a:defRPr sz="25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6" name="Google Shape;516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14"/>
          <p:cNvSpPr txBox="1"/>
          <p:nvPr>
            <p:ph idx="1" type="body"/>
          </p:nvPr>
        </p:nvSpPr>
        <p:spPr>
          <a:xfrm>
            <a:off x="342900" y="750007"/>
            <a:ext cx="912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900"/>
              <a:buNone/>
              <a:defRPr sz="1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18" name="Google Shape;518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9" name="Google Shape;519;p114"/>
          <p:cNvGraphicFramePr/>
          <p:nvPr/>
        </p:nvGraphicFramePr>
        <p:xfrm>
          <a:off x="342900" y="17078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{AE21DABA-2394-417B-B3AE-C8662CEFEF3B}</a:tableStyleId>
              </a:tblPr>
              <a:tblGrid>
                <a:gridCol w="3182700"/>
                <a:gridCol w="5522575"/>
                <a:gridCol w="2856525"/>
              </a:tblGrid>
              <a:tr h="38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D266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D266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D266D"/>
                    </a:solidFill>
                  </a:tcPr>
                </a:tc>
              </a:tr>
              <a:tr h="38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00.00 – 00.00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Title in here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Speaker’s name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F0"/>
                    </a:solidFill>
                  </a:tcPr>
                </a:tc>
              </a:tr>
              <a:tr h="38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00.00 – 00.00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D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Title in here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D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Speaker’s name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D4E2"/>
                    </a:solidFill>
                  </a:tcPr>
                </a:tc>
              </a:tr>
              <a:tr h="38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00.00 – 00.00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Title in here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Speaker’s name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F0"/>
                    </a:solidFill>
                  </a:tcPr>
                </a:tc>
              </a:tr>
              <a:tr h="38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00.00 – 00.00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D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Title in here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D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MX" sz="1800" u="none" cap="none" strike="noStrike"/>
                        <a:t>Speaker’s name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D4E2"/>
                    </a:solidFill>
                  </a:tcPr>
                </a:tc>
              </a:tr>
            </a:tbl>
          </a:graphicData>
        </a:graphic>
      </p:graphicFrame>
      <p:sp>
        <p:nvSpPr>
          <p:cNvPr id="520" name="Google Shape;520;p114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14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114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Slide Title Light">
  <p:cSld name="18_Slide Title Light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circle&#10;&#10;Description automatically generated" id="524" name="Google Shape;524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283" y="1777342"/>
            <a:ext cx="1552185" cy="155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85229" y="1386917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15"/>
          <p:cNvSpPr/>
          <p:nvPr>
            <p:ph idx="2" type="pic"/>
          </p:nvPr>
        </p:nvSpPr>
        <p:spPr>
          <a:xfrm>
            <a:off x="430380" y="1866971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Google Shape;527;p115"/>
          <p:cNvSpPr txBox="1"/>
          <p:nvPr>
            <p:ph type="title"/>
          </p:nvPr>
        </p:nvSpPr>
        <p:spPr>
          <a:xfrm>
            <a:off x="340283" y="298756"/>
            <a:ext cx="98583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500"/>
              <a:buFont typeface="Arial"/>
              <a:buNone/>
              <a:defRPr sz="25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8" name="Google Shape;528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15"/>
          <p:cNvSpPr txBox="1"/>
          <p:nvPr>
            <p:ph idx="1" type="body"/>
          </p:nvPr>
        </p:nvSpPr>
        <p:spPr>
          <a:xfrm>
            <a:off x="340283" y="750007"/>
            <a:ext cx="984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900"/>
              <a:buNone/>
              <a:defRPr sz="1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30" name="Google Shape;530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15"/>
          <p:cNvSpPr txBox="1"/>
          <p:nvPr>
            <p:ph idx="3" type="body"/>
          </p:nvPr>
        </p:nvSpPr>
        <p:spPr>
          <a:xfrm>
            <a:off x="1944534" y="1948264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2" name="Google Shape;532;p115"/>
          <p:cNvSpPr txBox="1"/>
          <p:nvPr>
            <p:ph idx="4" type="body"/>
          </p:nvPr>
        </p:nvSpPr>
        <p:spPr>
          <a:xfrm>
            <a:off x="1944534" y="2532692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3" name="Google Shape;533;p115"/>
          <p:cNvSpPr txBox="1"/>
          <p:nvPr>
            <p:ph idx="5" type="body"/>
          </p:nvPr>
        </p:nvSpPr>
        <p:spPr>
          <a:xfrm>
            <a:off x="1944816" y="2775934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hape, circle&#10;&#10;Description automatically generated" id="534" name="Google Shape;534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283" y="3703429"/>
            <a:ext cx="1552185" cy="155218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15"/>
          <p:cNvSpPr txBox="1"/>
          <p:nvPr>
            <p:ph idx="6" type="body"/>
          </p:nvPr>
        </p:nvSpPr>
        <p:spPr>
          <a:xfrm>
            <a:off x="1944534" y="3874351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6" name="Google Shape;536;p115"/>
          <p:cNvSpPr txBox="1"/>
          <p:nvPr>
            <p:ph idx="7" type="body"/>
          </p:nvPr>
        </p:nvSpPr>
        <p:spPr>
          <a:xfrm>
            <a:off x="1944534" y="4458779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7" name="Google Shape;537;p115"/>
          <p:cNvSpPr txBox="1"/>
          <p:nvPr>
            <p:ph idx="8" type="body"/>
          </p:nvPr>
        </p:nvSpPr>
        <p:spPr>
          <a:xfrm>
            <a:off x="1944816" y="4702021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hape, circle&#10;&#10;Description automatically generated" id="538" name="Google Shape;538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03140" y="1777342"/>
            <a:ext cx="1552185" cy="155218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15"/>
          <p:cNvSpPr txBox="1"/>
          <p:nvPr>
            <p:ph idx="9" type="body"/>
          </p:nvPr>
        </p:nvSpPr>
        <p:spPr>
          <a:xfrm>
            <a:off x="5907391" y="1948264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0" name="Google Shape;540;p115"/>
          <p:cNvSpPr txBox="1"/>
          <p:nvPr>
            <p:ph idx="13" type="body"/>
          </p:nvPr>
        </p:nvSpPr>
        <p:spPr>
          <a:xfrm>
            <a:off x="5907391" y="2532692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1" name="Google Shape;541;p115"/>
          <p:cNvSpPr txBox="1"/>
          <p:nvPr>
            <p:ph idx="14" type="body"/>
          </p:nvPr>
        </p:nvSpPr>
        <p:spPr>
          <a:xfrm>
            <a:off x="5907673" y="2775934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hape, circle&#10;&#10;Description automatically generated" id="542" name="Google Shape;542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03140" y="3703429"/>
            <a:ext cx="1552185" cy="155218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15"/>
          <p:cNvSpPr txBox="1"/>
          <p:nvPr>
            <p:ph idx="15" type="body"/>
          </p:nvPr>
        </p:nvSpPr>
        <p:spPr>
          <a:xfrm>
            <a:off x="5907391" y="3874351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4" name="Google Shape;544;p115"/>
          <p:cNvSpPr txBox="1"/>
          <p:nvPr>
            <p:ph idx="16" type="body"/>
          </p:nvPr>
        </p:nvSpPr>
        <p:spPr>
          <a:xfrm>
            <a:off x="5907391" y="4458779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5" name="Google Shape;545;p115"/>
          <p:cNvSpPr txBox="1"/>
          <p:nvPr>
            <p:ph idx="17" type="body"/>
          </p:nvPr>
        </p:nvSpPr>
        <p:spPr>
          <a:xfrm>
            <a:off x="5907673" y="4702021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hape, circle&#10;&#10;Description automatically generated" id="546" name="Google Shape;546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54705" y="1777342"/>
            <a:ext cx="1552185" cy="155218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15"/>
          <p:cNvSpPr txBox="1"/>
          <p:nvPr>
            <p:ph idx="18" type="body"/>
          </p:nvPr>
        </p:nvSpPr>
        <p:spPr>
          <a:xfrm>
            <a:off x="9658956" y="1948264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" name="Google Shape;548;p115"/>
          <p:cNvSpPr txBox="1"/>
          <p:nvPr>
            <p:ph idx="19" type="body"/>
          </p:nvPr>
        </p:nvSpPr>
        <p:spPr>
          <a:xfrm>
            <a:off x="9658956" y="2532692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9" name="Google Shape;549;p115"/>
          <p:cNvSpPr txBox="1"/>
          <p:nvPr>
            <p:ph idx="20" type="body"/>
          </p:nvPr>
        </p:nvSpPr>
        <p:spPr>
          <a:xfrm>
            <a:off x="9659238" y="2775934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hape, circle&#10;&#10;Description automatically generated" id="550" name="Google Shape;550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54705" y="3703429"/>
            <a:ext cx="1552185" cy="155218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15"/>
          <p:cNvSpPr txBox="1"/>
          <p:nvPr>
            <p:ph idx="21" type="body"/>
          </p:nvPr>
        </p:nvSpPr>
        <p:spPr>
          <a:xfrm>
            <a:off x="9658956" y="3874351"/>
            <a:ext cx="2274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266D"/>
              </a:buClr>
              <a:buSzPts val="1800"/>
              <a:buNone/>
              <a:defRPr sz="1800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" name="Google Shape;552;p115"/>
          <p:cNvSpPr txBox="1"/>
          <p:nvPr>
            <p:ph idx="22" type="body"/>
          </p:nvPr>
        </p:nvSpPr>
        <p:spPr>
          <a:xfrm>
            <a:off x="9658956" y="4458779"/>
            <a:ext cx="2274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b="1"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p115"/>
          <p:cNvSpPr txBox="1"/>
          <p:nvPr>
            <p:ph idx="23" type="body"/>
          </p:nvPr>
        </p:nvSpPr>
        <p:spPr>
          <a:xfrm>
            <a:off x="9659238" y="4702021"/>
            <a:ext cx="227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4" name="Google Shape;554;p115"/>
          <p:cNvSpPr/>
          <p:nvPr>
            <p:ph idx="24" type="pic"/>
          </p:nvPr>
        </p:nvSpPr>
        <p:spPr>
          <a:xfrm>
            <a:off x="430379" y="3793057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555" name="Google Shape;555;p115"/>
          <p:cNvSpPr/>
          <p:nvPr>
            <p:ph idx="25" type="pic"/>
          </p:nvPr>
        </p:nvSpPr>
        <p:spPr>
          <a:xfrm>
            <a:off x="4393236" y="3793057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115"/>
          <p:cNvSpPr/>
          <p:nvPr>
            <p:ph idx="26" type="pic"/>
          </p:nvPr>
        </p:nvSpPr>
        <p:spPr>
          <a:xfrm>
            <a:off x="4393236" y="1866970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557" name="Google Shape;557;p115"/>
          <p:cNvSpPr/>
          <p:nvPr>
            <p:ph idx="27" type="pic"/>
          </p:nvPr>
        </p:nvSpPr>
        <p:spPr>
          <a:xfrm>
            <a:off x="8144801" y="1866970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p115"/>
          <p:cNvSpPr/>
          <p:nvPr>
            <p:ph idx="28" type="pic"/>
          </p:nvPr>
        </p:nvSpPr>
        <p:spPr>
          <a:xfrm>
            <a:off x="8144801" y="3793239"/>
            <a:ext cx="1371900" cy="1372800"/>
          </a:xfrm>
          <a:prstGeom prst="rect">
            <a:avLst/>
          </a:prstGeom>
          <a:noFill/>
          <a:ln>
            <a:noFill/>
          </a:ln>
        </p:spPr>
      </p:sp>
      <p:sp>
        <p:nvSpPr>
          <p:cNvPr id="559" name="Google Shape;559;p115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15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115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Slide Title Light">
  <p:cSld name="12_Slide Title Light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16"/>
          <p:cNvSpPr txBox="1"/>
          <p:nvPr>
            <p:ph idx="1" type="body"/>
          </p:nvPr>
        </p:nvSpPr>
        <p:spPr>
          <a:xfrm>
            <a:off x="342900" y="1401210"/>
            <a:ext cx="11544300" cy="47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96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360"/>
              <a:buFont typeface="Arial"/>
              <a:buChar char="•"/>
              <a:defRPr sz="17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6" name="Google Shape;566;p116"/>
          <p:cNvSpPr txBox="1"/>
          <p:nvPr>
            <p:ph type="title"/>
          </p:nvPr>
        </p:nvSpPr>
        <p:spPr>
          <a:xfrm>
            <a:off x="340283" y="298756"/>
            <a:ext cx="98583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500"/>
              <a:buFont typeface="Arial"/>
              <a:buNone/>
              <a:defRPr sz="25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116"/>
          <p:cNvSpPr txBox="1"/>
          <p:nvPr>
            <p:ph idx="2" type="body"/>
          </p:nvPr>
        </p:nvSpPr>
        <p:spPr>
          <a:xfrm>
            <a:off x="340283" y="750007"/>
            <a:ext cx="984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900"/>
              <a:buNone/>
              <a:defRPr sz="1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8" name="Google Shape;568;p116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16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116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Slide Title Light">
  <p:cSld name="11_Slide Title Light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585229" y="1386917"/>
            <a:ext cx="15311094" cy="43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17"/>
          <p:cNvSpPr txBox="1"/>
          <p:nvPr>
            <p:ph type="title"/>
          </p:nvPr>
        </p:nvSpPr>
        <p:spPr>
          <a:xfrm>
            <a:off x="340283" y="298756"/>
            <a:ext cx="98571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2500"/>
              <a:buFont typeface="Arial"/>
              <a:buNone/>
              <a:defRPr sz="2500">
                <a:solidFill>
                  <a:srgbClr val="5D26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74" name="Google Shape;574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1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17"/>
          <p:cNvSpPr txBox="1"/>
          <p:nvPr>
            <p:ph idx="1" type="body"/>
          </p:nvPr>
        </p:nvSpPr>
        <p:spPr>
          <a:xfrm>
            <a:off x="340283" y="750007"/>
            <a:ext cx="984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900"/>
              <a:buNone/>
              <a:defRPr sz="1900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76" name="Google Shape;576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17"/>
          <p:cNvSpPr txBox="1"/>
          <p:nvPr>
            <p:ph idx="2" type="body"/>
          </p:nvPr>
        </p:nvSpPr>
        <p:spPr>
          <a:xfrm>
            <a:off x="1082040" y="1790700"/>
            <a:ext cx="10822800" cy="4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8" name="Google Shape;578;p117"/>
          <p:cNvSpPr txBox="1"/>
          <p:nvPr/>
        </p:nvSpPr>
        <p:spPr>
          <a:xfrm>
            <a:off x="342900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s-MX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17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117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slide - no triangle">
  <p:cSld name="Chart slide - no triangle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18"/>
          <p:cNvSpPr txBox="1"/>
          <p:nvPr>
            <p:ph type="title"/>
          </p:nvPr>
        </p:nvSpPr>
        <p:spPr>
          <a:xfrm>
            <a:off x="449527" y="528365"/>
            <a:ext cx="9237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3" name="Google Shape;583;p118"/>
          <p:cNvSpPr txBox="1"/>
          <p:nvPr>
            <p:ph idx="1" type="body"/>
          </p:nvPr>
        </p:nvSpPr>
        <p:spPr>
          <a:xfrm>
            <a:off x="449526" y="1011730"/>
            <a:ext cx="9269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84" name="Google Shape;584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67028" y="319722"/>
            <a:ext cx="1968906" cy="847653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18"/>
          <p:cNvSpPr txBox="1"/>
          <p:nvPr>
            <p:ph idx="2" type="body"/>
          </p:nvPr>
        </p:nvSpPr>
        <p:spPr>
          <a:xfrm>
            <a:off x="446396" y="1906291"/>
            <a:ext cx="10238400" cy="4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6" name="Google Shape;586;p118"/>
          <p:cNvSpPr txBox="1"/>
          <p:nvPr>
            <p:ph idx="11" type="ftr"/>
          </p:nvPr>
        </p:nvSpPr>
        <p:spPr>
          <a:xfrm>
            <a:off x="8136490" y="6356350"/>
            <a:ext cx="3860700" cy="365100"/>
          </a:xfrm>
          <a:prstGeom prst="rect">
            <a:avLst/>
          </a:prstGeom>
          <a:noFill/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118"/>
          <p:cNvSpPr txBox="1"/>
          <p:nvPr>
            <p:ph idx="12" type="sldNum"/>
          </p:nvPr>
        </p:nvSpPr>
        <p:spPr>
          <a:xfrm>
            <a:off x="198992" y="6341051"/>
            <a:ext cx="3978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picture/bullet slide">
  <p:cSld name="Small picture/bullet slide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19"/>
          <p:cNvSpPr/>
          <p:nvPr>
            <p:ph idx="2" type="pic"/>
          </p:nvPr>
        </p:nvSpPr>
        <p:spPr>
          <a:xfrm>
            <a:off x="5122347" y="1906292"/>
            <a:ext cx="7069800" cy="40281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119"/>
          <p:cNvSpPr txBox="1"/>
          <p:nvPr>
            <p:ph type="title"/>
          </p:nvPr>
        </p:nvSpPr>
        <p:spPr>
          <a:xfrm>
            <a:off x="449528" y="528365"/>
            <a:ext cx="92535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91" name="Google Shape;591;p119"/>
          <p:cNvSpPr txBox="1"/>
          <p:nvPr>
            <p:ph idx="1" type="body"/>
          </p:nvPr>
        </p:nvSpPr>
        <p:spPr>
          <a:xfrm>
            <a:off x="449526" y="1011730"/>
            <a:ext cx="9269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92" name="Google Shape;592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67028" y="319722"/>
            <a:ext cx="1968906" cy="84765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19"/>
          <p:cNvSpPr txBox="1"/>
          <p:nvPr>
            <p:ph idx="3" type="body"/>
          </p:nvPr>
        </p:nvSpPr>
        <p:spPr>
          <a:xfrm>
            <a:off x="446396" y="1879601"/>
            <a:ext cx="44136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marR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oto Sans Symbols"/>
              <a:buChar char="◥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4" name="Google Shape;594;p119"/>
          <p:cNvSpPr/>
          <p:nvPr/>
        </p:nvSpPr>
        <p:spPr>
          <a:xfrm>
            <a:off x="9867900" y="167699"/>
            <a:ext cx="2324100" cy="118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19"/>
          <p:cNvSpPr txBox="1"/>
          <p:nvPr>
            <p:ph idx="11" type="ftr"/>
          </p:nvPr>
        </p:nvSpPr>
        <p:spPr>
          <a:xfrm>
            <a:off x="8136490" y="6356350"/>
            <a:ext cx="3860700" cy="365100"/>
          </a:xfrm>
          <a:prstGeom prst="rect">
            <a:avLst/>
          </a:prstGeom>
          <a:noFill/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2334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96" name="Google Shape;596;p119"/>
          <p:cNvSpPr txBox="1"/>
          <p:nvPr>
            <p:ph idx="12" type="sldNum"/>
          </p:nvPr>
        </p:nvSpPr>
        <p:spPr>
          <a:xfrm>
            <a:off x="198992" y="6341051"/>
            <a:ext cx="3978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Plain">
  <p:cSld name="Slide Divider Plain">
    <p:bg>
      <p:bgPr>
        <a:solidFill>
          <a:srgbClr val="1B2A4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346452" y="1946666"/>
            <a:ext cx="15528325" cy="36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6"/>
          <p:cNvSpPr txBox="1"/>
          <p:nvPr>
            <p:ph type="title"/>
          </p:nvPr>
        </p:nvSpPr>
        <p:spPr>
          <a:xfrm>
            <a:off x="5112743" y="1201535"/>
            <a:ext cx="39714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1" name="Google Shape;4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1590" y="251557"/>
            <a:ext cx="1483102" cy="803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2">
  <p:cSld name="Agenda 2">
    <p:bg>
      <p:bgPr>
        <a:solidFill>
          <a:srgbClr val="12284C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g23f538ac39d_0_2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1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23f538ac39d_0_266"/>
          <p:cNvSpPr txBox="1"/>
          <p:nvPr>
            <p:ph idx="1" type="body"/>
          </p:nvPr>
        </p:nvSpPr>
        <p:spPr>
          <a:xfrm>
            <a:off x="5083714" y="1216049"/>
            <a:ext cx="64692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Raleway"/>
              <a:buNone/>
              <a:defRPr b="1" i="0" sz="4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None/>
              <a:defRPr b="1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b="1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b="1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00" name="Google Shape;600;g23f538ac39d_0_266"/>
          <p:cNvSpPr txBox="1"/>
          <p:nvPr>
            <p:ph idx="2" type="body"/>
          </p:nvPr>
        </p:nvSpPr>
        <p:spPr>
          <a:xfrm>
            <a:off x="5083714" y="2128108"/>
            <a:ext cx="6469200" cy="29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•"/>
              <a:defRPr i="0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pic>
        <p:nvPicPr>
          <p:cNvPr id="601" name="Google Shape;601;g23f538ac39d_0_2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0000" y="-111761"/>
            <a:ext cx="2592000" cy="176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23f538ac39d_0_266"/>
          <p:cNvPicPr preferRelativeResize="0"/>
          <p:nvPr/>
        </p:nvPicPr>
        <p:blipFill rotWithShape="1">
          <a:blip r:embed="rId4">
            <a:alphaModFix/>
          </a:blip>
          <a:srcRect b="0" l="12327" r="15496" t="0"/>
          <a:stretch/>
        </p:blipFill>
        <p:spPr>
          <a:xfrm>
            <a:off x="0" y="2192875"/>
            <a:ext cx="12192000" cy="39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39.xml"/><Relationship Id="rId45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45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29.xml"/><Relationship Id="rId35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31.xml"/><Relationship Id="rId37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32.xml"/><Relationship Id="rId38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266D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7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72"/>
          <p:cNvSpPr/>
          <p:nvPr>
            <p:ph idx="11" type="ftr"/>
          </p:nvPr>
        </p:nvSpPr>
        <p:spPr>
          <a:xfrm>
            <a:off x="266700" y="6341650"/>
            <a:ext cx="2919000" cy="300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152400" sx="99000" rotWithShape="0" algn="ctr" sy="99000">
              <a:srgbClr val="000000">
                <a:alpha val="20000"/>
              </a:srgbClr>
            </a:outerShdw>
          </a:effectLst>
        </p:spPr>
        <p:txBody>
          <a:bodyPr anchorCtr="0" anchor="ctr" bIns="45700" lIns="1097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72"/>
          <p:cNvSpPr txBox="1"/>
          <p:nvPr>
            <p:ph idx="12" type="sldNum"/>
          </p:nvPr>
        </p:nvSpPr>
        <p:spPr>
          <a:xfrm>
            <a:off x="2810739" y="6363971"/>
            <a:ext cx="36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296">
          <p15:clr>
            <a:srgbClr val="F26B43"/>
          </p15:clr>
        </p15:guide>
        <p15:guide id="2" orient="horz" pos="432">
          <p15:clr>
            <a:srgbClr val="F26B43"/>
          </p15:clr>
        </p15:guide>
        <p15:guide id="3" orient="horz" pos="3888">
          <p15:clr>
            <a:srgbClr val="F26B43"/>
          </p15:clr>
        </p15:guide>
        <p15:guide id="4" pos="3216">
          <p15:clr>
            <a:srgbClr val="F26B43"/>
          </p15:clr>
        </p15:guide>
        <p15:guide id="5" pos="3840">
          <p15:clr>
            <a:srgbClr val="F26B43"/>
          </p15:clr>
        </p15:guide>
        <p15:guide id="6" pos="4272">
          <p15:clr>
            <a:srgbClr val="F26B43"/>
          </p15:clr>
        </p15:guide>
        <p15:guide id="7" pos="216">
          <p15:clr>
            <a:srgbClr val="F26B43"/>
          </p15:clr>
        </p15:guide>
        <p15:guide id="8" pos="7488">
          <p15:clr>
            <a:srgbClr val="F26B43"/>
          </p15:clr>
        </p15:guide>
        <p15:guide id="9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jp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3.png"/><Relationship Id="rId7" Type="http://schemas.openxmlformats.org/officeDocument/2006/relationships/image" Target="../media/image4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51.png"/><Relationship Id="rId9" Type="http://schemas.openxmlformats.org/officeDocument/2006/relationships/image" Target="../media/image70.png"/><Relationship Id="rId5" Type="http://schemas.openxmlformats.org/officeDocument/2006/relationships/image" Target="../media/image56.png"/><Relationship Id="rId6" Type="http://schemas.openxmlformats.org/officeDocument/2006/relationships/image" Target="../media/image55.png"/><Relationship Id="rId7" Type="http://schemas.openxmlformats.org/officeDocument/2006/relationships/hyperlink" Target="https://sciencebasedtargets.org/target-dashboard" TargetMode="External"/><Relationship Id="rId8" Type="http://schemas.openxmlformats.org/officeDocument/2006/relationships/image" Target="../media/image67.png"/><Relationship Id="rId11" Type="http://schemas.openxmlformats.org/officeDocument/2006/relationships/image" Target="../media/image63.png"/><Relationship Id="rId10" Type="http://schemas.openxmlformats.org/officeDocument/2006/relationships/image" Target="../media/image73.png"/><Relationship Id="rId13" Type="http://schemas.openxmlformats.org/officeDocument/2006/relationships/image" Target="../media/image65.png"/><Relationship Id="rId12" Type="http://schemas.openxmlformats.org/officeDocument/2006/relationships/image" Target="../media/image7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ciencebasedtargets.org/sectors" TargetMode="External"/><Relationship Id="rId4" Type="http://schemas.openxmlformats.org/officeDocument/2006/relationships/hyperlink" Target="https://sciencebasedtargets.org/sectors/financial-institutions" TargetMode="External"/><Relationship Id="rId9" Type="http://schemas.openxmlformats.org/officeDocument/2006/relationships/hyperlink" Target="https://sciencebasedtargets.org/sectors/transport#our-updated-oems-policy" TargetMode="External"/><Relationship Id="rId5" Type="http://schemas.openxmlformats.org/officeDocument/2006/relationships/hyperlink" Target="https://sciencebasedtargetsnetwork.org/" TargetMode="External"/><Relationship Id="rId6" Type="http://schemas.openxmlformats.org/officeDocument/2006/relationships/hyperlink" Target="https://sciencebasedtargets.org/faqs#what-is-the-sbtis-policy-on-fossil-fuel-companies" TargetMode="External"/><Relationship Id="rId7" Type="http://schemas.openxmlformats.org/officeDocument/2006/relationships/hyperlink" Target="https://sciencebasedtargets.org/faqs#what-is-the-sbtis-policy-on-fossil-fuel-companies" TargetMode="External"/><Relationship Id="rId8" Type="http://schemas.openxmlformats.org/officeDocument/2006/relationships/hyperlink" Target="https://sciencebasedtargets.org/sectors/transport#our-updated-oems-policy" TargetMode="External"/><Relationship Id="rId11" Type="http://schemas.openxmlformats.org/officeDocument/2006/relationships/hyperlink" Target="https://sciencebasedtargets.org/sectors/transport#our-updated-oems-policy" TargetMode="External"/><Relationship Id="rId10" Type="http://schemas.openxmlformats.org/officeDocument/2006/relationships/hyperlink" Target="https://sciencebasedtargets.org/sectors/transport#our-updated-oems-policy" TargetMode="External"/><Relationship Id="rId13" Type="http://schemas.openxmlformats.org/officeDocument/2006/relationships/image" Target="../media/image44.png"/><Relationship Id="rId12" Type="http://schemas.openxmlformats.org/officeDocument/2006/relationships/image" Target="../media/image3.png"/><Relationship Id="rId15" Type="http://schemas.openxmlformats.org/officeDocument/2006/relationships/image" Target="../media/image48.jpg"/><Relationship Id="rId14" Type="http://schemas.openxmlformats.org/officeDocument/2006/relationships/image" Target="../media/image1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form.jotform.co/targets/sme-target-validation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59.jpg"/><Relationship Id="rId6" Type="http://schemas.openxmlformats.org/officeDocument/2006/relationships/image" Target="../media/image4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jpg"/><Relationship Id="rId4" Type="http://schemas.openxmlformats.org/officeDocument/2006/relationships/image" Target="../media/image6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gov.uk/government/news/firms-must-commit-to-net-zero-to-win-major-government-contracts#:~:text=Under%20the%20new%20measures%2C%20by,from%20bidding%20for%20the%20contract." TargetMode="External"/><Relationship Id="rId4" Type="http://schemas.openxmlformats.org/officeDocument/2006/relationships/hyperlink" Target="https://sciencebasedtargets.org/resources/files/SBTiProgressReport2020.pdf" TargetMode="External"/><Relationship Id="rId9" Type="http://schemas.openxmlformats.org/officeDocument/2006/relationships/image" Target="../media/image68.png"/><Relationship Id="rId5" Type="http://schemas.openxmlformats.org/officeDocument/2006/relationships/hyperlink" Target="https://www.whitehouse.gov/briefing-room/statements-releases/2022/11/10/fact-sheet-biden-harris-administration-proposes-plan-to-protect-federal-supply-chain-from-climate-related-risks/" TargetMode="External"/><Relationship Id="rId6" Type="http://schemas.openxmlformats.org/officeDocument/2006/relationships/hyperlink" Target="https://www.esgtoday.com/norway-to-require-state-owned-companies-to-set-science-based-climate-targets/" TargetMode="External"/><Relationship Id="rId7" Type="http://schemas.openxmlformats.org/officeDocument/2006/relationships/image" Target="../media/image44.png"/><Relationship Id="rId8" Type="http://schemas.openxmlformats.org/officeDocument/2006/relationships/image" Target="../media/image75.png"/><Relationship Id="rId11" Type="http://schemas.openxmlformats.org/officeDocument/2006/relationships/image" Target="../media/image71.png"/><Relationship Id="rId10" Type="http://schemas.openxmlformats.org/officeDocument/2006/relationships/image" Target="../media/image7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sciencebasedtargets.org/resources/files/Supplier-Engagement-Speaker-Script.pdf" TargetMode="External"/><Relationship Id="rId4" Type="http://schemas.openxmlformats.org/officeDocument/2006/relationships/hyperlink" Target="https://sciencebasedtargets.org/resources/" TargetMode="External"/><Relationship Id="rId5" Type="http://schemas.openxmlformats.org/officeDocument/2006/relationships/image" Target="../media/image12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7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7.png"/><Relationship Id="rId4" Type="http://schemas.openxmlformats.org/officeDocument/2006/relationships/image" Target="../media/image44.png"/><Relationship Id="rId5" Type="http://schemas.openxmlformats.org/officeDocument/2006/relationships/image" Target="../media/image82.png"/><Relationship Id="rId6" Type="http://schemas.openxmlformats.org/officeDocument/2006/relationships/image" Target="../media/image111.png"/><Relationship Id="rId7" Type="http://schemas.openxmlformats.org/officeDocument/2006/relationships/image" Target="../media/image119.png"/><Relationship Id="rId8" Type="http://schemas.openxmlformats.org/officeDocument/2006/relationships/image" Target="../media/image9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sciencebasedtargets.org/resources/files/SBT-Commitment-Letter.pdf" TargetMode="External"/><Relationship Id="rId4" Type="http://schemas.openxmlformats.org/officeDocument/2006/relationships/hyperlink" Target="https://sciencebasedtargets.org/faqs#what-is-the-sbtis-policy-on-fossil-fuel-companies" TargetMode="External"/><Relationship Id="rId5" Type="http://schemas.openxmlformats.org/officeDocument/2006/relationships/hyperlink" Target="mailto:racetozero@unfccc.int" TargetMode="External"/><Relationship Id="rId6" Type="http://schemas.openxmlformats.org/officeDocument/2006/relationships/image" Target="../media/image8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1.png"/><Relationship Id="rId4" Type="http://schemas.openxmlformats.org/officeDocument/2006/relationships/hyperlink" Target="http://www.sciencebasedtargets.org/" TargetMode="External"/><Relationship Id="rId5" Type="http://schemas.openxmlformats.org/officeDocument/2006/relationships/image" Target="../media/image8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sciencebasedtargets.org/resources/?tab=develop#resource" TargetMode="External"/><Relationship Id="rId4" Type="http://schemas.openxmlformats.org/officeDocument/2006/relationships/hyperlink" Target="https://sciencebasedtargets.org/resources/files/foundations-of-SBT-setting.pdf" TargetMode="External"/><Relationship Id="rId9" Type="http://schemas.openxmlformats.org/officeDocument/2006/relationships/hyperlink" Target="https://sciencebasedtargets.org/resources/files/SBTi-criteria.pdf" TargetMode="External"/><Relationship Id="rId5" Type="http://schemas.openxmlformats.org/officeDocument/2006/relationships/hyperlink" Target="https://sciencebasedtargets.org/resources/files/foundations-of-SBT-setting.pdf" TargetMode="External"/><Relationship Id="rId6" Type="http://schemas.openxmlformats.org/officeDocument/2006/relationships/hyperlink" Target="https://sciencebasedtargets.org/resources/files/foundations-of-SBT-setting.pdf" TargetMode="External"/><Relationship Id="rId7" Type="http://schemas.openxmlformats.org/officeDocument/2006/relationships/hyperlink" Target="https://sciencebasedtargets.org/resources/files/Target-Validation-Protocol.pdf" TargetMode="External"/><Relationship Id="rId8" Type="http://schemas.openxmlformats.org/officeDocument/2006/relationships/hyperlink" Target="https://sciencebasedtargets.org/resources/files/SBTi-Corporate-Manual.pdf" TargetMode="External"/><Relationship Id="rId10" Type="http://schemas.openxmlformats.org/officeDocument/2006/relationships/hyperlink" Target="https://sciencebasedtargets.org/resources/files/SBTi-How-To-Guide.pdf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sciencebasedtargets.org/sectors" TargetMode="External"/><Relationship Id="rId4" Type="http://schemas.openxmlformats.org/officeDocument/2006/relationships/image" Target="../media/image9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6.png"/><Relationship Id="rId4" Type="http://schemas.openxmlformats.org/officeDocument/2006/relationships/image" Target="../media/image100.png"/><Relationship Id="rId5" Type="http://schemas.openxmlformats.org/officeDocument/2006/relationships/hyperlink" Target="https://www.youtube.com/channel/UCrBwquaYUA5-_VND-nSFksQ/featured" TargetMode="External"/><Relationship Id="rId6" Type="http://schemas.openxmlformats.org/officeDocument/2006/relationships/image" Target="../media/image92.png"/><Relationship Id="rId7" Type="http://schemas.openxmlformats.org/officeDocument/2006/relationships/hyperlink" Target="https://www.youtube.com/channel/UCrBwquaYUA5-_VND-nSFksQ/featured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sciencebasedtargets.org/step-by-step-process#submit" TargetMode="External"/><Relationship Id="rId4" Type="http://schemas.openxmlformats.org/officeDocument/2006/relationships/hyperlink" Target="https://form.jotform.com/targets/target-validation-booking-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form.jotform.co/targets/target-validation-booking-" TargetMode="External"/><Relationship Id="rId4" Type="http://schemas.openxmlformats.org/officeDocument/2006/relationships/image" Target="../media/image8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view.officeapps.live.com/op/view.aspx?src=https%3A%2F%2Fsciencebasedtargets.org%2Fresources%2Ffiles%2FNet-Zero-tool.xlsx&amp;wdOrigin=BROWSELINK" TargetMode="External"/><Relationship Id="rId4" Type="http://schemas.openxmlformats.org/officeDocument/2006/relationships/hyperlink" Target="https://view.officeapps.live.com/op/view.aspx?src=https%3A%2F%2Fsciencebasedtargets.org%2Fresources%2Ffiles%2FSBTi-Net-Zero-Target-Submission-Form_Part-II_V1.0.xlsx&amp;wdOrigin=BROWSELINK" TargetMode="External"/><Relationship Id="rId9" Type="http://schemas.openxmlformats.org/officeDocument/2006/relationships/image" Target="../media/image89.png"/><Relationship Id="rId5" Type="http://schemas.openxmlformats.org/officeDocument/2006/relationships/hyperlink" Target="https://view.officeapps.live.com/op/view.aspx?src=https%3A%2F%2Fsciencebasedtargets.org%2Fresources%2Ffiles%2FSBTi-Net-Zero-Submission-Form-Part-I.docx&amp;wdOrigin=BROWSELINK" TargetMode="External"/><Relationship Id="rId6" Type="http://schemas.openxmlformats.org/officeDocument/2006/relationships/hyperlink" Target="https://view.officeapps.live.com/op/view.aspx?src=https%3A%2F%2Fsciencebasedtargets.org%2Fresources%2Ffiles%2FSBTi-Net-Zero-Submission-Form-Part-I.docx&amp;wdOrigin=BROWSELINK" TargetMode="External"/><Relationship Id="rId7" Type="http://schemas.openxmlformats.org/officeDocument/2006/relationships/image" Target="../media/image81.png"/><Relationship Id="rId8" Type="http://schemas.openxmlformats.org/officeDocument/2006/relationships/image" Target="../media/image87.png"/><Relationship Id="rId10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sciencebasedtargets.org/communicationsguide" TargetMode="External"/><Relationship Id="rId4" Type="http://schemas.openxmlformats.org/officeDocument/2006/relationships/hyperlink" Target="https://sciencebasedtargets.org/target-dashboard" TargetMode="External"/><Relationship Id="rId5" Type="http://schemas.openxmlformats.org/officeDocument/2006/relationships/image" Target="../media/image88.png"/><Relationship Id="rId6" Type="http://schemas.openxmlformats.org/officeDocument/2006/relationships/image" Target="../media/image9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cdp.net/en/companies-discloser" TargetMode="External"/><Relationship Id="rId4" Type="http://schemas.openxmlformats.org/officeDocument/2006/relationships/image" Target="../media/image90.png"/><Relationship Id="rId5" Type="http://schemas.openxmlformats.org/officeDocument/2006/relationships/image" Target="../media/image8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form.jotform.com/targets/sme-target-validation" TargetMode="External"/><Relationship Id="rId4" Type="http://schemas.openxmlformats.org/officeDocument/2006/relationships/hyperlink" Target="https://form.jotform.com/targets/sme-target-validation" TargetMode="External"/><Relationship Id="rId5" Type="http://schemas.openxmlformats.org/officeDocument/2006/relationships/image" Target="../media/image9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7.png"/><Relationship Id="rId4" Type="http://schemas.openxmlformats.org/officeDocument/2006/relationships/image" Target="../media/image44.png"/><Relationship Id="rId5" Type="http://schemas.openxmlformats.org/officeDocument/2006/relationships/image" Target="../media/image119.png"/><Relationship Id="rId6" Type="http://schemas.openxmlformats.org/officeDocument/2006/relationships/image" Target="../media/image9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5.jp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Relationship Id="rId4" Type="http://schemas.openxmlformats.org/officeDocument/2006/relationships/hyperlink" Target="https://ghgprotocol.org/node/485/" TargetMode="External"/><Relationship Id="rId5" Type="http://schemas.openxmlformats.org/officeDocument/2006/relationships/image" Target="../media/image99.jpg"/><Relationship Id="rId6" Type="http://schemas.openxmlformats.org/officeDocument/2006/relationships/image" Target="../media/image48.jpg"/><Relationship Id="rId7" Type="http://schemas.openxmlformats.org/officeDocument/2006/relationships/hyperlink" Target="https://ghgprotocol.org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4.png"/><Relationship Id="rId4" Type="http://schemas.openxmlformats.org/officeDocument/2006/relationships/image" Target="../media/image106.png"/><Relationship Id="rId5" Type="http://schemas.openxmlformats.org/officeDocument/2006/relationships/image" Target="../media/image103.png"/><Relationship Id="rId6" Type="http://schemas.openxmlformats.org/officeDocument/2006/relationships/image" Target="../media/image108.png"/><Relationship Id="rId7" Type="http://schemas.openxmlformats.org/officeDocument/2006/relationships/hyperlink" Target="https://ghgprotocol.org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7.png"/><Relationship Id="rId4" Type="http://schemas.openxmlformats.org/officeDocument/2006/relationships/hyperlink" Target="https://ghgprotocol.org/" TargetMode="External"/><Relationship Id="rId5" Type="http://schemas.openxmlformats.org/officeDocument/2006/relationships/image" Target="../media/image1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2.png"/><Relationship Id="rId4" Type="http://schemas.openxmlformats.org/officeDocument/2006/relationships/hyperlink" Target="https://ghgprotocol.org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Relationship Id="rId4" Type="http://schemas.openxmlformats.org/officeDocument/2006/relationships/image" Target="../media/image37.jpg"/><Relationship Id="rId5" Type="http://schemas.openxmlformats.org/officeDocument/2006/relationships/image" Target="../media/image4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ghgprotocol.org/sites/default/files/standards/Corporate-Value-Chain-Accounting-Reporing-Standard_041613_2.pdf" TargetMode="External"/><Relationship Id="rId4" Type="http://schemas.openxmlformats.org/officeDocument/2006/relationships/image" Target="../media/image109.png"/><Relationship Id="rId5" Type="http://schemas.openxmlformats.org/officeDocument/2006/relationships/image" Target="../media/image105.png"/><Relationship Id="rId6" Type="http://schemas.openxmlformats.org/officeDocument/2006/relationships/hyperlink" Target="https://ghgprotocol.org/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2.png"/><Relationship Id="rId4" Type="http://schemas.openxmlformats.org/officeDocument/2006/relationships/hyperlink" Target="https://ghgprotocol.org/sites/default/files/standards/ghg-protocol-revised.pdf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0.png"/><Relationship Id="rId4" Type="http://schemas.openxmlformats.org/officeDocument/2006/relationships/hyperlink" Target="https://ghgprotocol.org/sites/default/files/standards/ghg-protocol-revised.pdf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png"/><Relationship Id="rId4" Type="http://schemas.openxmlformats.org/officeDocument/2006/relationships/hyperlink" Target="http://www.ghgprotocol.org/" TargetMode="External"/><Relationship Id="rId5" Type="http://schemas.openxmlformats.org/officeDocument/2006/relationships/image" Target="../media/image118.jpg"/><Relationship Id="rId6" Type="http://schemas.openxmlformats.org/officeDocument/2006/relationships/image" Target="../media/image4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twitter.com/sciencetargets" TargetMode="External"/><Relationship Id="rId5" Type="http://schemas.openxmlformats.org/officeDocument/2006/relationships/image" Target="../media/image114.png"/><Relationship Id="rId6" Type="http://schemas.openxmlformats.org/officeDocument/2006/relationships/image" Target="../media/image43.png"/><Relationship Id="rId7" Type="http://schemas.openxmlformats.org/officeDocument/2006/relationships/hyperlink" Target="mailto:info@sciencebasedtargets.org" TargetMode="External"/><Relationship Id="rId8" Type="http://schemas.openxmlformats.org/officeDocument/2006/relationships/hyperlink" Target="mailto:info@sciencebasedtargets.org" TargetMode="External"/><Relationship Id="rId11" Type="http://schemas.openxmlformats.org/officeDocument/2006/relationships/hyperlink" Target="https://www.linkedin.com/company/science-based-targets/mycompany/?viewAsMember=true" TargetMode="External"/><Relationship Id="rId10" Type="http://schemas.openxmlformats.org/officeDocument/2006/relationships/image" Target="../media/image116.png"/><Relationship Id="rId12" Type="http://schemas.openxmlformats.org/officeDocument/2006/relationships/hyperlink" Target="https://www.youtube.com/channel/UCrBwquaYUA5-_VND-nSFksQ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44.png"/><Relationship Id="rId6" Type="http://schemas.openxmlformats.org/officeDocument/2006/relationships/image" Target="../media/image4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wri.org/blog/2018/10/8-things-you-need-know-about-ipcc-15-c-report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Relationship Id="rId7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5.png"/><Relationship Id="rId4" Type="http://schemas.openxmlformats.org/officeDocument/2006/relationships/image" Target="../media/image79.png"/><Relationship Id="rId5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7F7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11761"/>
            <a:ext cx="2592000" cy="176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957095"/>
            <a:ext cx="12192000" cy="68709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" name="Google Shape;610;p1"/>
          <p:cNvGrpSpPr/>
          <p:nvPr/>
        </p:nvGrpSpPr>
        <p:grpSpPr>
          <a:xfrm>
            <a:off x="4344000" y="2246957"/>
            <a:ext cx="7848000" cy="3772305"/>
            <a:chOff x="4344000" y="2246957"/>
            <a:chExt cx="7848000" cy="3772305"/>
          </a:xfrm>
        </p:grpSpPr>
        <p:pic>
          <p:nvPicPr>
            <p:cNvPr id="611" name="Google Shape;611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44000" y="2246957"/>
              <a:ext cx="7848000" cy="7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1"/>
            <p:cNvSpPr/>
            <p:nvPr/>
          </p:nvSpPr>
          <p:spPr>
            <a:xfrm>
              <a:off x="4344000" y="2314349"/>
              <a:ext cx="7848000" cy="363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3" name="Google Shape;613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44000" y="5947262"/>
              <a:ext cx="7848000" cy="7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4" name="Google Shape;614;p1"/>
          <p:cNvSpPr txBox="1"/>
          <p:nvPr/>
        </p:nvSpPr>
        <p:spPr>
          <a:xfrm>
            <a:off x="4883550" y="2583118"/>
            <a:ext cx="6867000" cy="24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s-MX" sz="2600" u="none" cap="none" strike="noStrike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  <a:t>ENGAGING SUPPLY CHAINS ON </a:t>
            </a:r>
            <a:br>
              <a:rPr b="1" i="0" lang="es-MX" sz="2600" u="none" cap="none" strike="noStrike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i="0" lang="es-MX" sz="2600" u="none" cap="none" strike="noStrike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  <a:t>THE DECARBONIZATION JOURNEY </a:t>
            </a:r>
            <a:endParaRPr b="0" i="0" sz="1600" u="none" cap="none" strike="noStrike">
              <a:solidFill>
                <a:srgbClr val="41404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  <a:t>A SUPPLEMENTARY RESOURCE TO THE SBTi SUPPLIER ENGAGEMENT GUIDANCE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  <a:t>INTRODUCTION TO THE SCIENCE BASED TARGETS INITIATIVE</a:t>
            </a:r>
            <a:br>
              <a:rPr b="0" i="0" lang="es-MX" sz="1600" u="none" cap="none" strike="noStrike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0" i="0" lang="es-MX" sz="1000" u="none" cap="none" strike="noStrike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May 2023</a:t>
            </a:r>
            <a:endParaRPr b="0" i="0" sz="1100" u="none" cap="none" strike="noStrike">
              <a:solidFill>
                <a:srgbClr val="4140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71616" y="4999141"/>
            <a:ext cx="6479540" cy="611033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1"/>
          <p:cNvSpPr txBox="1"/>
          <p:nvPr/>
        </p:nvSpPr>
        <p:spPr>
          <a:xfrm>
            <a:off x="312850" y="4096800"/>
            <a:ext cx="3837900" cy="18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55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DISCLAIMER: </a:t>
            </a:r>
            <a:r>
              <a:rPr b="0" i="0" lang="es-MX" sz="155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This presentation together with its speaker script was developed by the Science Based Targets initiative, for companies engaging their suppliers on the topic of science-based target setting. This resource is publicly available on the SBTi website and should not be altered. </a:t>
            </a:r>
            <a:endParaRPr sz="15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5"/>
          <p:cNvSpPr/>
          <p:nvPr/>
        </p:nvSpPr>
        <p:spPr>
          <a:xfrm>
            <a:off x="364025" y="6530800"/>
            <a:ext cx="3750300" cy="17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25"/>
          <p:cNvSpPr/>
          <p:nvPr/>
        </p:nvSpPr>
        <p:spPr>
          <a:xfrm>
            <a:off x="4285225" y="1495275"/>
            <a:ext cx="8247300" cy="4340700"/>
          </a:xfrm>
          <a:prstGeom prst="round2DiagRect">
            <a:avLst>
              <a:gd fmla="val 39230" name="adj1"/>
              <a:gd fmla="val 0" name="adj2"/>
            </a:avLst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429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Since its foundation,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SBTi has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validated science-based targets of 5,000+ organizations worldwide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- including sector leaders, such as: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48" name="Google Shape;748;p25"/>
          <p:cNvGrpSpPr/>
          <p:nvPr/>
        </p:nvGrpSpPr>
        <p:grpSpPr>
          <a:xfrm>
            <a:off x="1139450" y="1328470"/>
            <a:ext cx="2322600" cy="2539280"/>
            <a:chOff x="2372077" y="1813645"/>
            <a:chExt cx="2322600" cy="2539280"/>
          </a:xfrm>
        </p:grpSpPr>
        <p:grpSp>
          <p:nvGrpSpPr>
            <p:cNvPr id="749" name="Google Shape;749;p25"/>
            <p:cNvGrpSpPr/>
            <p:nvPr/>
          </p:nvGrpSpPr>
          <p:grpSpPr>
            <a:xfrm>
              <a:off x="2622263" y="1813645"/>
              <a:ext cx="1822227" cy="1822227"/>
              <a:chOff x="4315524" y="1588574"/>
              <a:chExt cx="2494151" cy="2494151"/>
            </a:xfrm>
          </p:grpSpPr>
          <p:grpSp>
            <p:nvGrpSpPr>
              <p:cNvPr id="750" name="Google Shape;750;p25"/>
              <p:cNvGrpSpPr/>
              <p:nvPr/>
            </p:nvGrpSpPr>
            <p:grpSpPr>
              <a:xfrm>
                <a:off x="4315524" y="1588574"/>
                <a:ext cx="2494151" cy="2494151"/>
                <a:chOff x="1391901" y="2071950"/>
                <a:chExt cx="2494151" cy="2494151"/>
              </a:xfrm>
            </p:grpSpPr>
            <p:pic>
              <p:nvPicPr>
                <p:cNvPr id="751" name="Google Shape;751;p2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391901" y="2071950"/>
                  <a:ext cx="2494151" cy="24941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52" name="Google Shape;752;p25"/>
                <p:cNvSpPr/>
                <p:nvPr/>
              </p:nvSpPr>
              <p:spPr>
                <a:xfrm>
                  <a:off x="1544743" y="2225676"/>
                  <a:ext cx="2188500" cy="21867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381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53" name="Google Shape;753;p2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844795" y="2141737"/>
                <a:ext cx="1435608" cy="14356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4" name="Google Shape;754;p25"/>
            <p:cNvSpPr/>
            <p:nvPr/>
          </p:nvSpPr>
          <p:spPr>
            <a:xfrm>
              <a:off x="2372077" y="3456825"/>
              <a:ext cx="2322600" cy="896100"/>
            </a:xfrm>
            <a:prstGeom prst="roundRect">
              <a:avLst>
                <a:gd fmla="val 16667" name="adj"/>
              </a:avLst>
            </a:prstGeom>
            <a:solidFill>
              <a:srgbClr val="5D266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Raleway"/>
                <a:buNone/>
              </a:pPr>
              <a:r>
                <a:rPr b="1" i="0" lang="es-MX" sz="18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35% global market capitalization</a:t>
              </a:r>
              <a:endParaRPr b="1" baseline="-25000" i="0" sz="18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5" name="Google Shape;755;p25"/>
          <p:cNvGrpSpPr/>
          <p:nvPr/>
        </p:nvGrpSpPr>
        <p:grpSpPr>
          <a:xfrm>
            <a:off x="364025" y="4067059"/>
            <a:ext cx="2322000" cy="2540343"/>
            <a:chOff x="5093861" y="1812709"/>
            <a:chExt cx="2322000" cy="2540343"/>
          </a:xfrm>
        </p:grpSpPr>
        <p:grpSp>
          <p:nvGrpSpPr>
            <p:cNvPr id="756" name="Google Shape;756;p25"/>
            <p:cNvGrpSpPr/>
            <p:nvPr/>
          </p:nvGrpSpPr>
          <p:grpSpPr>
            <a:xfrm>
              <a:off x="5343748" y="1812709"/>
              <a:ext cx="1822227" cy="1822227"/>
              <a:chOff x="4315524" y="1588574"/>
              <a:chExt cx="2494151" cy="2494151"/>
            </a:xfrm>
          </p:grpSpPr>
          <p:grpSp>
            <p:nvGrpSpPr>
              <p:cNvPr id="757" name="Google Shape;757;p25"/>
              <p:cNvGrpSpPr/>
              <p:nvPr/>
            </p:nvGrpSpPr>
            <p:grpSpPr>
              <a:xfrm>
                <a:off x="4315524" y="1588574"/>
                <a:ext cx="2494151" cy="2494151"/>
                <a:chOff x="1391901" y="2071950"/>
                <a:chExt cx="2494151" cy="2494151"/>
              </a:xfrm>
            </p:grpSpPr>
            <p:pic>
              <p:nvPicPr>
                <p:cNvPr id="758" name="Google Shape;758;p2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391901" y="2071950"/>
                  <a:ext cx="2494151" cy="24941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59" name="Google Shape;759;p25"/>
                <p:cNvSpPr/>
                <p:nvPr/>
              </p:nvSpPr>
              <p:spPr>
                <a:xfrm>
                  <a:off x="1544743" y="2225676"/>
                  <a:ext cx="2188500" cy="21867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381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60" name="Google Shape;760;p2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844795" y="2141737"/>
                <a:ext cx="1435608" cy="14356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1" name="Google Shape;761;p25"/>
            <p:cNvSpPr/>
            <p:nvPr/>
          </p:nvSpPr>
          <p:spPr>
            <a:xfrm>
              <a:off x="5093861" y="3457852"/>
              <a:ext cx="2322000" cy="895200"/>
            </a:xfrm>
            <a:prstGeom prst="roundRect">
              <a:avLst>
                <a:gd fmla="val 16667" name="adj"/>
              </a:avLst>
            </a:prstGeom>
            <a:solidFill>
              <a:srgbClr val="344EA1"/>
            </a:solidFill>
            <a:ln cap="flat" cmpd="sng" w="38100">
              <a:solidFill>
                <a:srgbClr val="344EA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Raleway"/>
                <a:buNone/>
              </a:pPr>
              <a:r>
                <a:rPr b="1" i="0" lang="es-MX" sz="18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27% high-impact companies</a:t>
              </a:r>
              <a:endParaRPr b="1" baseline="-25000" i="0" sz="18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2" name="Google Shape;762;p25"/>
          <p:cNvGrpSpPr/>
          <p:nvPr/>
        </p:nvGrpSpPr>
        <p:grpSpPr>
          <a:xfrm>
            <a:off x="3184996" y="3646902"/>
            <a:ext cx="2322000" cy="2540343"/>
            <a:chOff x="7656493" y="1812709"/>
            <a:chExt cx="2322000" cy="2540343"/>
          </a:xfrm>
        </p:grpSpPr>
        <p:grpSp>
          <p:nvGrpSpPr>
            <p:cNvPr id="763" name="Google Shape;763;p25"/>
            <p:cNvGrpSpPr/>
            <p:nvPr/>
          </p:nvGrpSpPr>
          <p:grpSpPr>
            <a:xfrm>
              <a:off x="7906380" y="1812709"/>
              <a:ext cx="1822227" cy="1822227"/>
              <a:chOff x="4315524" y="1588574"/>
              <a:chExt cx="2494151" cy="2494151"/>
            </a:xfrm>
          </p:grpSpPr>
          <p:grpSp>
            <p:nvGrpSpPr>
              <p:cNvPr id="764" name="Google Shape;764;p25"/>
              <p:cNvGrpSpPr/>
              <p:nvPr/>
            </p:nvGrpSpPr>
            <p:grpSpPr>
              <a:xfrm>
                <a:off x="4315524" y="1588574"/>
                <a:ext cx="2494151" cy="2494151"/>
                <a:chOff x="1391901" y="2071950"/>
                <a:chExt cx="2494151" cy="2494151"/>
              </a:xfrm>
            </p:grpSpPr>
            <p:pic>
              <p:nvPicPr>
                <p:cNvPr id="765" name="Google Shape;765;p2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391901" y="2071950"/>
                  <a:ext cx="2494151" cy="24941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66" name="Google Shape;766;p25"/>
                <p:cNvSpPr/>
                <p:nvPr/>
              </p:nvSpPr>
              <p:spPr>
                <a:xfrm>
                  <a:off x="1544743" y="2225676"/>
                  <a:ext cx="2188500" cy="2186700"/>
                </a:xfrm>
                <a:prstGeom prst="ellipse">
                  <a:avLst/>
                </a:prstGeom>
                <a:solidFill>
                  <a:srgbClr val="F3F3F3"/>
                </a:solidFill>
                <a:ln cap="flat" cmpd="sng" w="381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descr="Forma&#10;&#10;Descripción generada automáticamente con confianza baja" id="767" name="Google Shape;767;p2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4844795" y="2141737"/>
                <a:ext cx="1435608" cy="14356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8" name="Google Shape;768;p25"/>
            <p:cNvSpPr/>
            <p:nvPr/>
          </p:nvSpPr>
          <p:spPr>
            <a:xfrm>
              <a:off x="7656493" y="3457852"/>
              <a:ext cx="2322000" cy="895200"/>
            </a:xfrm>
            <a:prstGeom prst="roundRect">
              <a:avLst>
                <a:gd fmla="val 16667" name="adj"/>
              </a:avLst>
            </a:prstGeom>
            <a:solidFill>
              <a:srgbClr val="D77932"/>
            </a:solidFill>
            <a:ln cap="flat" cmpd="sng" w="38100">
              <a:solidFill>
                <a:srgbClr val="D779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Raleway"/>
                <a:buNone/>
              </a:pPr>
              <a:r>
                <a:rPr b="1" i="0" lang="es-MX" sz="18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53M tonnes CO</a:t>
              </a:r>
              <a:r>
                <a:rPr b="1" baseline="-25000" i="0" lang="es-MX" sz="18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2 </a:t>
              </a:r>
              <a:endParaRPr i="0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aleway"/>
                <a:buNone/>
              </a:pPr>
              <a:r>
                <a:rPr i="0" lang="es-MX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total committed annual emissions reductions</a:t>
              </a:r>
              <a:endParaRPr i="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769" name="Google Shape;769;p25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INTRODUCTION TO THE SBTi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0" name="Google Shape;770;p25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SBTi COMPANIES NOW REPRESENT</a:t>
            </a:r>
            <a:r>
              <a:rPr b="1" lang="es-MX" sz="1800">
                <a:solidFill>
                  <a:srgbClr val="5B256B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1" name="Google Shape;771;p25"/>
          <p:cNvSpPr txBox="1"/>
          <p:nvPr/>
        </p:nvSpPr>
        <p:spPr>
          <a:xfrm>
            <a:off x="6097550" y="2815013"/>
            <a:ext cx="237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4/10 largest cement companies worldwide.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2" name="Google Shape;772;p25"/>
          <p:cNvSpPr txBox="1"/>
          <p:nvPr/>
        </p:nvSpPr>
        <p:spPr>
          <a:xfrm>
            <a:off x="9275650" y="2815013"/>
            <a:ext cx="237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9/10 largest pharmaceutical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companies in the world.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3" name="Google Shape;773;p25"/>
          <p:cNvSpPr txBox="1"/>
          <p:nvPr/>
        </p:nvSpPr>
        <p:spPr>
          <a:xfrm>
            <a:off x="5984675" y="5243100"/>
            <a:ext cx="554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aleway"/>
              <a:buNone/>
            </a:pPr>
            <a:r>
              <a:rPr lang="es-MX" sz="1100">
                <a:latin typeface="Raleway"/>
                <a:ea typeface="Raleway"/>
                <a:cs typeface="Raleway"/>
                <a:sym typeface="Raleway"/>
              </a:rPr>
              <a:t>See </a:t>
            </a:r>
            <a:r>
              <a:rPr lang="es-MX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7"/>
              </a:rPr>
              <a:t>SBTi’s target dashboard</a:t>
            </a:r>
            <a:r>
              <a:rPr lang="es-MX" sz="1100">
                <a:latin typeface="Raleway"/>
                <a:ea typeface="Raleway"/>
                <a:cs typeface="Raleway"/>
                <a:sym typeface="Raleway"/>
              </a:rPr>
              <a:t> for more information  on companies taking action. 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4" name="Google Shape;774;p25"/>
          <p:cNvSpPr txBox="1"/>
          <p:nvPr/>
        </p:nvSpPr>
        <p:spPr>
          <a:xfrm>
            <a:off x="6097550" y="3641900"/>
            <a:ext cx="237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4/20 top banks in Europe.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5" name="Google Shape;775;p25"/>
          <p:cNvSpPr txBox="1"/>
          <p:nvPr/>
        </p:nvSpPr>
        <p:spPr>
          <a:xfrm>
            <a:off x="6097550" y="4380550"/>
            <a:ext cx="237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2/10 consumer durables companies in the world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6" name="Google Shape;776;p25"/>
          <p:cNvSpPr txBox="1"/>
          <p:nvPr/>
        </p:nvSpPr>
        <p:spPr>
          <a:xfrm>
            <a:off x="9275650" y="3541850"/>
            <a:ext cx="237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/10 the world’s Largest food companies.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7" name="Google Shape;777;p25"/>
          <p:cNvSpPr txBox="1"/>
          <p:nvPr/>
        </p:nvSpPr>
        <p:spPr>
          <a:xfrm>
            <a:off x="9275650" y="4280500"/>
            <a:ext cx="2376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latin typeface="Raleway"/>
                <a:ea typeface="Raleway"/>
                <a:cs typeface="Raleway"/>
                <a:sym typeface="Raleway"/>
              </a:rPr>
              <a:t>One of the largest integrated energy companies in the world.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78" name="Google Shape;77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4650" y="2833913"/>
            <a:ext cx="5472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42650" y="3578750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92175" y="2887913"/>
            <a:ext cx="439200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56175" y="3578750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674175" y="4435450"/>
            <a:ext cx="475200" cy="4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78650" y="4453450"/>
            <a:ext cx="43920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25"/>
          <p:cNvSpPr/>
          <p:nvPr/>
        </p:nvSpPr>
        <p:spPr>
          <a:xfrm>
            <a:off x="6037450" y="6012000"/>
            <a:ext cx="5450700" cy="279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1" lang="es-MX" sz="12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Data from 2021.</a:t>
            </a:r>
            <a:endParaRPr i="1" sz="12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8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INTRODUCTION TO THE SBTi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90" name="Google Shape;790;p28"/>
          <p:cNvGrpSpPr/>
          <p:nvPr/>
        </p:nvGrpSpPr>
        <p:grpSpPr>
          <a:xfrm>
            <a:off x="7552315" y="1148804"/>
            <a:ext cx="2092200" cy="2092200"/>
            <a:chOff x="7552315" y="1148805"/>
            <a:chExt cx="2092200" cy="2092200"/>
          </a:xfrm>
        </p:grpSpPr>
        <p:sp>
          <p:nvSpPr>
            <p:cNvPr id="791" name="Google Shape;791;p28"/>
            <p:cNvSpPr/>
            <p:nvPr/>
          </p:nvSpPr>
          <p:spPr>
            <a:xfrm>
              <a:off x="7552315" y="1148804"/>
              <a:ext cx="2092200" cy="2092200"/>
            </a:xfrm>
            <a:prstGeom prst="ellipse">
              <a:avLst/>
            </a:prstGeom>
            <a:noFill/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92" name="Google Shape;792;p28"/>
            <p:cNvGrpSpPr/>
            <p:nvPr/>
          </p:nvGrpSpPr>
          <p:grpSpPr>
            <a:xfrm>
              <a:off x="7610075" y="1259809"/>
              <a:ext cx="1976700" cy="1870200"/>
              <a:chOff x="7694730" y="2686241"/>
              <a:chExt cx="1976700" cy="1870200"/>
            </a:xfrm>
          </p:grpSpPr>
          <p:sp>
            <p:nvSpPr>
              <p:cNvPr id="793" name="Google Shape;793;p28"/>
              <p:cNvSpPr/>
              <p:nvPr/>
            </p:nvSpPr>
            <p:spPr>
              <a:xfrm>
                <a:off x="7747974" y="2686241"/>
                <a:ext cx="1870200" cy="1870200"/>
              </a:xfrm>
              <a:prstGeom prst="ellipse">
                <a:avLst/>
              </a:prstGeom>
              <a:solidFill>
                <a:srgbClr val="5D266D"/>
              </a:solidFill>
              <a:ln cap="flat" cmpd="sng" w="12700">
                <a:solidFill>
                  <a:schemeClr val="dk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94" name="Google Shape;794;p28"/>
              <p:cNvGrpSpPr/>
              <p:nvPr/>
            </p:nvGrpSpPr>
            <p:grpSpPr>
              <a:xfrm>
                <a:off x="7694730" y="3088150"/>
                <a:ext cx="1976700" cy="1164296"/>
                <a:chOff x="7694729" y="3088150"/>
                <a:chExt cx="1976700" cy="1164296"/>
              </a:xfrm>
            </p:grpSpPr>
            <p:sp>
              <p:nvSpPr>
                <p:cNvPr id="795" name="Google Shape;795;p28"/>
                <p:cNvSpPr/>
                <p:nvPr/>
              </p:nvSpPr>
              <p:spPr>
                <a:xfrm>
                  <a:off x="7897849" y="3703746"/>
                  <a:ext cx="1570500" cy="54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33132"/>
                    </a:buClr>
                    <a:buSzPts val="1200"/>
                    <a:buFont typeface="Arial"/>
                    <a:buNone/>
                  </a:pPr>
                  <a:r>
                    <a:rPr lang="es-MX" sz="1200">
                      <a:solidFill>
                        <a:srgbClr val="FFFFFF"/>
                      </a:solidFill>
                      <a:latin typeface="Raleway"/>
                      <a:ea typeface="Raleway"/>
                      <a:cs typeface="Raleway"/>
                      <a:sym typeface="Raleway"/>
                    </a:rPr>
                    <a:t>net-zero validated companies</a:t>
                  </a:r>
                  <a:endParaRPr b="0" i="0" sz="14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endParaRPr>
                </a:p>
              </p:txBody>
            </p:sp>
            <p:sp>
              <p:nvSpPr>
                <p:cNvPr id="796" name="Google Shape;796;p28"/>
                <p:cNvSpPr/>
                <p:nvPr/>
              </p:nvSpPr>
              <p:spPr>
                <a:xfrm>
                  <a:off x="7694729" y="3088150"/>
                  <a:ext cx="1976700" cy="6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D266D"/>
                    </a:buClr>
                    <a:buSzPts val="4000"/>
                    <a:buFont typeface="Arial"/>
                    <a:buNone/>
                  </a:pPr>
                  <a:r>
                    <a:rPr b="1" lang="es-MX" sz="3800">
                      <a:solidFill>
                        <a:srgbClr val="FFFFFF"/>
                      </a:solidFill>
                      <a:latin typeface="Raleway"/>
                      <a:ea typeface="Raleway"/>
                      <a:cs typeface="Raleway"/>
                      <a:sym typeface="Raleway"/>
                    </a:rPr>
                    <a:t>200</a:t>
                  </a:r>
                  <a:endParaRPr b="1" baseline="-25000" i="0" sz="38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endParaRPr>
                </a:p>
              </p:txBody>
            </p:sp>
          </p:grpSp>
        </p:grpSp>
      </p:grpSp>
      <p:grpSp>
        <p:nvGrpSpPr>
          <p:cNvPr id="797" name="Google Shape;797;p28"/>
          <p:cNvGrpSpPr/>
          <p:nvPr/>
        </p:nvGrpSpPr>
        <p:grpSpPr>
          <a:xfrm>
            <a:off x="7131817" y="3720418"/>
            <a:ext cx="1976700" cy="1920012"/>
            <a:chOff x="6453126" y="4621379"/>
            <a:chExt cx="1976700" cy="1920012"/>
          </a:xfrm>
        </p:grpSpPr>
        <p:grpSp>
          <p:nvGrpSpPr>
            <p:cNvPr id="798" name="Google Shape;798;p28"/>
            <p:cNvGrpSpPr/>
            <p:nvPr/>
          </p:nvGrpSpPr>
          <p:grpSpPr>
            <a:xfrm>
              <a:off x="6481463" y="4621379"/>
              <a:ext cx="1920012" cy="1920012"/>
              <a:chOff x="7596384" y="2802197"/>
              <a:chExt cx="2092200" cy="2092200"/>
            </a:xfrm>
          </p:grpSpPr>
          <p:sp>
            <p:nvSpPr>
              <p:cNvPr id="799" name="Google Shape;799;p28"/>
              <p:cNvSpPr/>
              <p:nvPr/>
            </p:nvSpPr>
            <p:spPr>
              <a:xfrm>
                <a:off x="7707388" y="2913201"/>
                <a:ext cx="1870200" cy="1870200"/>
              </a:xfrm>
              <a:prstGeom prst="ellipse">
                <a:avLst/>
              </a:prstGeom>
              <a:solidFill>
                <a:srgbClr val="D779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28"/>
              <p:cNvSpPr/>
              <p:nvPr/>
            </p:nvSpPr>
            <p:spPr>
              <a:xfrm>
                <a:off x="7596384" y="2802197"/>
                <a:ext cx="2092200" cy="2092200"/>
              </a:xfrm>
              <a:prstGeom prst="ellipse">
                <a:avLst/>
              </a:prstGeom>
              <a:noFill/>
              <a:ln cap="flat" cmpd="sng" w="12700">
                <a:solidFill>
                  <a:srgbClr val="D7793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1" name="Google Shape;801;p28"/>
            <p:cNvGrpSpPr/>
            <p:nvPr/>
          </p:nvGrpSpPr>
          <p:grpSpPr>
            <a:xfrm>
              <a:off x="6453126" y="4968150"/>
              <a:ext cx="1976700" cy="1030496"/>
              <a:chOff x="6453126" y="4921656"/>
              <a:chExt cx="1976700" cy="1030496"/>
            </a:xfrm>
          </p:grpSpPr>
          <p:sp>
            <p:nvSpPr>
              <p:cNvPr id="802" name="Google Shape;802;p28"/>
              <p:cNvSpPr/>
              <p:nvPr/>
            </p:nvSpPr>
            <p:spPr>
              <a:xfrm>
                <a:off x="6656246" y="5550152"/>
                <a:ext cx="1570500" cy="40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132"/>
                  </a:buClr>
                  <a:buSzPts val="1200"/>
                  <a:buFont typeface="Arial"/>
                  <a:buNone/>
                </a:pPr>
                <a:r>
                  <a:rPr lang="es-MX" sz="12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covered by commitments and validated targets</a:t>
                </a:r>
                <a:endParaRPr b="0" i="0" sz="14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3" name="Google Shape;803;p28"/>
              <p:cNvSpPr/>
              <p:nvPr/>
            </p:nvSpPr>
            <p:spPr>
              <a:xfrm>
                <a:off x="6453126" y="4921656"/>
                <a:ext cx="19767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D266D"/>
                  </a:buClr>
                  <a:buSzPts val="4000"/>
                  <a:buFont typeface="Arial"/>
                  <a:buNone/>
                </a:pPr>
                <a:r>
                  <a:rPr b="1" lang="es-MX" sz="38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3GT</a:t>
                </a:r>
                <a:endParaRPr b="1" baseline="-25000" i="0" sz="38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04" name="Google Shape;804;p28"/>
          <p:cNvGrpSpPr/>
          <p:nvPr/>
        </p:nvGrpSpPr>
        <p:grpSpPr>
          <a:xfrm>
            <a:off x="9698772" y="2029021"/>
            <a:ext cx="1976700" cy="1920012"/>
            <a:chOff x="9973035" y="1480092"/>
            <a:chExt cx="1976700" cy="1920012"/>
          </a:xfrm>
        </p:grpSpPr>
        <p:grpSp>
          <p:nvGrpSpPr>
            <p:cNvPr id="805" name="Google Shape;805;p28"/>
            <p:cNvGrpSpPr/>
            <p:nvPr/>
          </p:nvGrpSpPr>
          <p:grpSpPr>
            <a:xfrm>
              <a:off x="10001372" y="1480092"/>
              <a:ext cx="1920012" cy="1920012"/>
              <a:chOff x="7596384" y="2802197"/>
              <a:chExt cx="2092200" cy="2092200"/>
            </a:xfrm>
          </p:grpSpPr>
          <p:sp>
            <p:nvSpPr>
              <p:cNvPr id="806" name="Google Shape;806;p28"/>
              <p:cNvSpPr/>
              <p:nvPr/>
            </p:nvSpPr>
            <p:spPr>
              <a:xfrm>
                <a:off x="7707388" y="2913201"/>
                <a:ext cx="1870200" cy="1870200"/>
              </a:xfrm>
              <a:prstGeom prst="ellipse">
                <a:avLst/>
              </a:prstGeom>
              <a:solidFill>
                <a:srgbClr val="344EA1"/>
              </a:solidFill>
              <a:ln cap="flat" cmpd="sng" w="12700">
                <a:solidFill>
                  <a:srgbClr val="344EA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8"/>
              <p:cNvSpPr/>
              <p:nvPr/>
            </p:nvSpPr>
            <p:spPr>
              <a:xfrm>
                <a:off x="7596384" y="2802197"/>
                <a:ext cx="2092200" cy="2092200"/>
              </a:xfrm>
              <a:prstGeom prst="ellipse">
                <a:avLst/>
              </a:prstGeom>
              <a:noFill/>
              <a:ln cap="flat" cmpd="sng" w="12700">
                <a:solidFill>
                  <a:srgbClr val="344EA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28"/>
            <p:cNvGrpSpPr/>
            <p:nvPr/>
          </p:nvGrpSpPr>
          <p:grpSpPr>
            <a:xfrm>
              <a:off x="9973035" y="1875638"/>
              <a:ext cx="1976700" cy="1030496"/>
              <a:chOff x="9973035" y="1875638"/>
              <a:chExt cx="1976700" cy="1030496"/>
            </a:xfrm>
          </p:grpSpPr>
          <p:sp>
            <p:nvSpPr>
              <p:cNvPr id="809" name="Google Shape;809;p28"/>
              <p:cNvSpPr/>
              <p:nvPr/>
            </p:nvSpPr>
            <p:spPr>
              <a:xfrm>
                <a:off x="10176155" y="2504134"/>
                <a:ext cx="1570500" cy="40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132"/>
                  </a:buClr>
                  <a:buSzPts val="1200"/>
                  <a:buFont typeface="Arial"/>
                  <a:buNone/>
                </a:pPr>
                <a:r>
                  <a:rPr lang="es-MX" sz="12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SBTi-companies are now from Asia</a:t>
                </a:r>
                <a:endParaRPr b="0" i="0" sz="14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0" name="Google Shape;810;p28"/>
              <p:cNvSpPr/>
              <p:nvPr/>
            </p:nvSpPr>
            <p:spPr>
              <a:xfrm>
                <a:off x="9973035" y="1875638"/>
                <a:ext cx="19767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D266D"/>
                  </a:buClr>
                  <a:buSzPts val="4000"/>
                  <a:buFont typeface="Arial"/>
                  <a:buNone/>
                </a:pPr>
                <a:r>
                  <a:rPr b="1" lang="es-MX" sz="38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24%</a:t>
                </a:r>
                <a:endParaRPr b="1" baseline="-25000" i="0" sz="38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11" name="Google Shape;811;p28"/>
          <p:cNvGrpSpPr/>
          <p:nvPr/>
        </p:nvGrpSpPr>
        <p:grpSpPr>
          <a:xfrm>
            <a:off x="9559851" y="4172759"/>
            <a:ext cx="1976711" cy="1976711"/>
            <a:chOff x="9497666" y="4519009"/>
            <a:chExt cx="1976711" cy="1976711"/>
          </a:xfrm>
        </p:grpSpPr>
        <p:grpSp>
          <p:nvGrpSpPr>
            <p:cNvPr id="812" name="Google Shape;812;p28"/>
            <p:cNvGrpSpPr/>
            <p:nvPr/>
          </p:nvGrpSpPr>
          <p:grpSpPr>
            <a:xfrm>
              <a:off x="9497666" y="4519009"/>
              <a:ext cx="1976711" cy="1976711"/>
              <a:chOff x="7596235" y="2802197"/>
              <a:chExt cx="2092200" cy="2092200"/>
            </a:xfrm>
          </p:grpSpPr>
          <p:sp>
            <p:nvSpPr>
              <p:cNvPr id="813" name="Google Shape;813;p28"/>
              <p:cNvSpPr/>
              <p:nvPr/>
            </p:nvSpPr>
            <p:spPr>
              <a:xfrm>
                <a:off x="7707388" y="2913201"/>
                <a:ext cx="1870200" cy="1870200"/>
              </a:xfrm>
              <a:prstGeom prst="ellipse">
                <a:avLst/>
              </a:prstGeom>
              <a:solidFill>
                <a:srgbClr val="CF4143"/>
              </a:solidFill>
              <a:ln cap="flat" cmpd="sng" w="12700">
                <a:solidFill>
                  <a:srgbClr val="CF414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8"/>
              <p:cNvSpPr/>
              <p:nvPr/>
            </p:nvSpPr>
            <p:spPr>
              <a:xfrm>
                <a:off x="7596235" y="2802197"/>
                <a:ext cx="2092200" cy="2092200"/>
              </a:xfrm>
              <a:prstGeom prst="ellipse">
                <a:avLst/>
              </a:prstGeom>
              <a:noFill/>
              <a:ln cap="flat" cmpd="sng" w="12700">
                <a:solidFill>
                  <a:srgbClr val="CF414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5" name="Google Shape;815;p28"/>
            <p:cNvGrpSpPr/>
            <p:nvPr/>
          </p:nvGrpSpPr>
          <p:grpSpPr>
            <a:xfrm>
              <a:off x="9497671" y="4965206"/>
              <a:ext cx="1976700" cy="954296"/>
              <a:chOff x="9517617" y="4965206"/>
              <a:chExt cx="1976700" cy="954296"/>
            </a:xfrm>
          </p:grpSpPr>
          <p:sp>
            <p:nvSpPr>
              <p:cNvPr id="816" name="Google Shape;816;p28"/>
              <p:cNvSpPr/>
              <p:nvPr/>
            </p:nvSpPr>
            <p:spPr>
              <a:xfrm>
                <a:off x="9720717" y="5517502"/>
                <a:ext cx="1570500" cy="40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132"/>
                  </a:buClr>
                  <a:buSzPts val="1200"/>
                  <a:buFont typeface="Arial"/>
                  <a:buNone/>
                </a:pPr>
                <a:r>
                  <a:rPr lang="es-MX" sz="12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companies and FIs with validated targets</a:t>
                </a:r>
                <a:endParaRPr b="0" i="0" sz="14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7" name="Google Shape;817;p28"/>
              <p:cNvSpPr/>
              <p:nvPr/>
            </p:nvSpPr>
            <p:spPr>
              <a:xfrm>
                <a:off x="9517617" y="4965206"/>
                <a:ext cx="19767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D266D"/>
                  </a:buClr>
                  <a:buSzPts val="4000"/>
                  <a:buFont typeface="Arial"/>
                  <a:buNone/>
                </a:pPr>
                <a:r>
                  <a:rPr b="1" lang="es-MX" sz="38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2865+</a:t>
                </a:r>
                <a:endParaRPr b="1" baseline="-25000" i="0" sz="38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cxnSp>
        <p:nvCxnSpPr>
          <p:cNvPr id="818" name="Google Shape;818;p28"/>
          <p:cNvCxnSpPr>
            <a:stCxn id="819" idx="3"/>
          </p:cNvCxnSpPr>
          <p:nvPr/>
        </p:nvCxnSpPr>
        <p:spPr>
          <a:xfrm flipH="1" rot="10800000">
            <a:off x="1384375" y="1462775"/>
            <a:ext cx="5538600" cy="2226900"/>
          </a:xfrm>
          <a:prstGeom prst="straightConnector1">
            <a:avLst/>
          </a:prstGeom>
          <a:noFill/>
          <a:ln cap="flat" cmpd="sng" w="76200">
            <a:solidFill>
              <a:srgbClr val="42A5EA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820" name="Google Shape;820;p28"/>
          <p:cNvGrpSpPr/>
          <p:nvPr/>
        </p:nvGrpSpPr>
        <p:grpSpPr>
          <a:xfrm>
            <a:off x="583825" y="1311025"/>
            <a:ext cx="6350882" cy="4712050"/>
            <a:chOff x="507625" y="1463425"/>
            <a:chExt cx="6350882" cy="4712050"/>
          </a:xfrm>
        </p:grpSpPr>
        <p:sp>
          <p:nvSpPr>
            <p:cNvPr id="821" name="Google Shape;821;p28"/>
            <p:cNvSpPr txBox="1"/>
            <p:nvPr/>
          </p:nvSpPr>
          <p:spPr>
            <a:xfrm>
              <a:off x="2076392" y="5885675"/>
              <a:ext cx="3580500" cy="2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lang="es-MX" sz="18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T</a:t>
              </a:r>
              <a:r>
                <a:rPr b="1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argets validated </a:t>
              </a:r>
              <a:r>
                <a:rPr b="1" lang="es-MX" sz="18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in 2022</a:t>
              </a:r>
              <a:endParaRPr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9" name="Google Shape;819;p28"/>
            <p:cNvSpPr txBox="1"/>
            <p:nvPr/>
          </p:nvSpPr>
          <p:spPr>
            <a:xfrm>
              <a:off x="515875" y="3681725"/>
              <a:ext cx="792300" cy="32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lang="es-MX" sz="20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1000</a:t>
              </a:r>
              <a:endParaRPr b="1" i="0" sz="2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2" name="Google Shape;822;p28"/>
            <p:cNvSpPr txBox="1"/>
            <p:nvPr/>
          </p:nvSpPr>
          <p:spPr>
            <a:xfrm>
              <a:off x="507625" y="1463425"/>
              <a:ext cx="792300" cy="32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lang="es-MX" sz="20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2000</a:t>
              </a:r>
              <a:endParaRPr i="0" sz="2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23" name="Google Shape;823;p28"/>
            <p:cNvGrpSpPr/>
            <p:nvPr/>
          </p:nvGrpSpPr>
          <p:grpSpPr>
            <a:xfrm>
              <a:off x="874776" y="1534667"/>
              <a:ext cx="5983731" cy="4180204"/>
              <a:chOff x="2703576" y="1687067"/>
              <a:chExt cx="5983731" cy="4180204"/>
            </a:xfrm>
          </p:grpSpPr>
          <p:sp>
            <p:nvSpPr>
              <p:cNvPr id="824" name="Google Shape;824;p28"/>
              <p:cNvSpPr/>
              <p:nvPr/>
            </p:nvSpPr>
            <p:spPr>
              <a:xfrm>
                <a:off x="2703576" y="5865876"/>
                <a:ext cx="5982970" cy="0"/>
              </a:xfrm>
              <a:custGeom>
                <a:rect b="b" l="l" r="r" t="t"/>
                <a:pathLst>
                  <a:path extrusionOk="0" h="120000" w="5982970">
                    <a:moveTo>
                      <a:pt x="0" y="0"/>
                    </a:moveTo>
                    <a:lnTo>
                      <a:pt x="5982843" y="0"/>
                    </a:lnTo>
                  </a:path>
                </a:pathLst>
              </a:custGeom>
              <a:noFill/>
              <a:ln cap="flat" cmpd="sng" w="9525">
                <a:solidFill>
                  <a:srgbClr val="33313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3128772" y="1687067"/>
                <a:ext cx="3965575" cy="4180204"/>
              </a:xfrm>
              <a:custGeom>
                <a:rect b="b" l="l" r="r" t="t"/>
                <a:pathLst>
                  <a:path extrusionOk="0" h="4180204" w="3965575">
                    <a:moveTo>
                      <a:pt x="3965448" y="4179595"/>
                    </a:moveTo>
                    <a:lnTo>
                      <a:pt x="3965448" y="0"/>
                    </a:lnTo>
                  </a:path>
                  <a:path extrusionOk="0" h="4180204" w="3965575">
                    <a:moveTo>
                      <a:pt x="3183636" y="4179595"/>
                    </a:moveTo>
                    <a:lnTo>
                      <a:pt x="3183636" y="0"/>
                    </a:lnTo>
                  </a:path>
                  <a:path extrusionOk="0" h="4180204" w="3965575">
                    <a:moveTo>
                      <a:pt x="2389631" y="4179595"/>
                    </a:moveTo>
                    <a:lnTo>
                      <a:pt x="2389631" y="0"/>
                    </a:lnTo>
                  </a:path>
                  <a:path extrusionOk="0" h="4180204" w="3965575">
                    <a:moveTo>
                      <a:pt x="1607819" y="4179595"/>
                    </a:moveTo>
                    <a:lnTo>
                      <a:pt x="1607819" y="0"/>
                    </a:lnTo>
                  </a:path>
                  <a:path extrusionOk="0" h="4180204" w="3965575">
                    <a:moveTo>
                      <a:pt x="813815" y="4179595"/>
                    </a:moveTo>
                    <a:lnTo>
                      <a:pt x="813815" y="0"/>
                    </a:lnTo>
                  </a:path>
                  <a:path extrusionOk="0" h="4180204" w="3965575">
                    <a:moveTo>
                      <a:pt x="0" y="4179595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9525">
                <a:solidFill>
                  <a:srgbClr val="33313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7874507" y="1687067"/>
                <a:ext cx="812800" cy="4180204"/>
              </a:xfrm>
              <a:custGeom>
                <a:rect b="b" l="l" r="r" t="t"/>
                <a:pathLst>
                  <a:path extrusionOk="0" h="4180204" w="812800">
                    <a:moveTo>
                      <a:pt x="812292" y="4179595"/>
                    </a:moveTo>
                    <a:lnTo>
                      <a:pt x="812292" y="0"/>
                    </a:lnTo>
                  </a:path>
                  <a:path extrusionOk="0" h="4180204" w="812800">
                    <a:moveTo>
                      <a:pt x="0" y="4179595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9525">
                <a:solidFill>
                  <a:srgbClr val="33313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27" name="Google Shape;827;p28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022: THE SBTi’s MOST SUCCESSFUL YEAR YET</a:t>
            </a:r>
            <a:r>
              <a:rPr b="1" lang="es-MX" sz="1800">
                <a:solidFill>
                  <a:srgbClr val="5B256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8" name="Google Shape;828;p28"/>
          <p:cNvSpPr/>
          <p:nvPr/>
        </p:nvSpPr>
        <p:spPr>
          <a:xfrm>
            <a:off x="6037450" y="6469200"/>
            <a:ext cx="5450700" cy="279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1" lang="es-MX" sz="12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Data from 2022.</a:t>
            </a:r>
            <a:endParaRPr i="1" sz="12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30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630000" lvl="0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s-MX" sz="3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III. WHO IS ELIGIBLE TO JOIN THE SBTi?</a:t>
            </a: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1"/>
          <p:cNvSpPr txBox="1"/>
          <p:nvPr>
            <p:ph idx="4294967295" type="body"/>
          </p:nvPr>
        </p:nvSpPr>
        <p:spPr>
          <a:xfrm>
            <a:off x="483800" y="1221150"/>
            <a:ext cx="7174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i="0" lang="es-MX" sz="15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Companies</a:t>
            </a:r>
            <a:r>
              <a:rPr i="0" lang="es-MX" sz="15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at the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parent company level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are recommended, but subsidiaries are also welcome to join. </a:t>
            </a:r>
            <a:endParaRPr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30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i="0" lang="es-MX" sz="15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Financial institutions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including banks, investors, insurance companies, pension funds and others.</a:t>
            </a:r>
            <a:endParaRPr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30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SBTi does not assess targets for cities, local governments, public sector institutions, educational institutions or non-profit organizations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 Cities can register their interest in setting targets through the </a:t>
            </a:r>
            <a:r>
              <a:rPr i="0" lang="es-MX" sz="15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 Based Targets Network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30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Raleway"/>
              <a:buChar char="●"/>
            </a:pPr>
            <a:r>
              <a:rPr i="0" lang="es-MX" sz="15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Commitments and validations for </a:t>
            </a:r>
            <a:r>
              <a:rPr i="0" lang="es-MX" sz="15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fossil fuel companies</a:t>
            </a:r>
            <a:r>
              <a:rPr i="0" lang="es-MX" sz="1500" cap="none" strike="noStrike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i="0" lang="es-MX" sz="1500" cap="none" strike="noStrike">
                <a:latin typeface="Raleway"/>
                <a:ea typeface="Raleway"/>
                <a:cs typeface="Raleway"/>
                <a:sym typeface="Raleway"/>
              </a:rPr>
              <a:t>have been                                     paused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while sector guidance is developed.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30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Raleway"/>
              <a:buChar char="●"/>
            </a:pPr>
            <a:r>
              <a:rPr i="0" lang="es-MX" sz="1500" cap="none" strike="noStrike">
                <a:solidFill>
                  <a:srgbClr val="33313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Near- and long-term target validations and target updates for </a:t>
            </a:r>
            <a:r>
              <a:rPr i="0" lang="es-MX" sz="15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                 automakers</a:t>
            </a:r>
            <a:r>
              <a:rPr i="0" lang="es-MX" sz="1500" cap="none" strike="noStrike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i="0" lang="es-MX" sz="1500" cap="none" strike="noStrike">
                <a:latin typeface="Raleway"/>
                <a:ea typeface="Raleway"/>
                <a:cs typeface="Raleway"/>
                <a:sym typeface="Raleway"/>
              </a:rPr>
              <a:t>are pause</a:t>
            </a:r>
            <a:r>
              <a:rPr i="0" lang="es-MX" sz="1500" cap="none" strike="noStrike"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i="0" lang="es-MX" sz="1500" cap="none" strike="noStrike">
                <a:solidFill>
                  <a:schemeClr val="accen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until 1.5°C scope 3 targets for use-phase                emissions from new road vehicles are developed and approved. Automakers are still able to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commit to set targets.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39" name="Google Shape;839;p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3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90771" y="1765025"/>
            <a:ext cx="6208705" cy="62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1"/>
          <p:cNvPicPr preferRelativeResize="0"/>
          <p:nvPr/>
        </p:nvPicPr>
        <p:blipFill rotWithShape="1">
          <a:blip r:embed="rId14">
            <a:alphaModFix/>
          </a:blip>
          <a:srcRect b="0" l="16376" r="16369" t="0"/>
          <a:stretch/>
        </p:blipFill>
        <p:spPr>
          <a:xfrm>
            <a:off x="7302500" y="1907613"/>
            <a:ext cx="5969100" cy="5915700"/>
          </a:xfrm>
          <a:prstGeom prst="ellipse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842" name="Google Shape;842;p31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WHO IS ELIGIBLE TO JOIN THE SBTi?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2"/>
          <p:cNvSpPr txBox="1"/>
          <p:nvPr>
            <p:ph idx="4294967295" type="body"/>
          </p:nvPr>
        </p:nvSpPr>
        <p:spPr>
          <a:xfrm>
            <a:off x="483800" y="1390200"/>
            <a:ext cx="6437700" cy="3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8925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50"/>
              <a:buFont typeface="Arial"/>
              <a:buChar char="●"/>
            </a:pP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An SME is defined for SBTi purposes as an </a:t>
            </a:r>
            <a:r>
              <a:rPr b="1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independent, non-subsidiary company </a:t>
            </a: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with </a:t>
            </a:r>
            <a:r>
              <a:rPr b="1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fewer than 500 employees</a:t>
            </a: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75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8925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50"/>
              <a:buFont typeface="Arial"/>
              <a:buChar char="●"/>
            </a:pP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SBTi introduced a </a:t>
            </a:r>
            <a:r>
              <a:rPr b="0" i="0" lang="es-MX" sz="175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streamlined route</a:t>
            </a:r>
            <a:r>
              <a:rPr lang="es-MX" sz="175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to approve </a:t>
            </a:r>
            <a:r>
              <a:rPr lang="es-MX" sz="175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science</a:t>
            </a:r>
            <a:r>
              <a:rPr lang="es-MX" sz="175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-based targets </a:t>
            </a: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for SMEs. The </a:t>
            </a:r>
            <a:r>
              <a:rPr b="1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short target-setting letter simplifies the process</a:t>
            </a: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giving SMEs the choice of targets (near-term and/or long-term targets).</a:t>
            </a:r>
            <a:endParaRPr b="0" i="0" sz="175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8925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50"/>
              <a:buFont typeface="Arial"/>
              <a:buChar char="●"/>
            </a:pPr>
            <a:r>
              <a:rPr b="0" i="0" lang="es-MX" sz="17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All SMEs must use this exclusive route to join the SBTi</a:t>
            </a:r>
            <a:r>
              <a:rPr lang="es-MX" sz="175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7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8925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50"/>
              <a:buFont typeface="Arial"/>
              <a:buChar char="●"/>
            </a:pPr>
            <a:r>
              <a:rPr lang="es-MX" sz="175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Note that this does not include Financial Institutions and Oil &amp; Gas companies.</a:t>
            </a:r>
            <a:endParaRPr sz="17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48" name="Google Shape;84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0771" y="1765025"/>
            <a:ext cx="6208705" cy="62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32"/>
          <p:cNvPicPr preferRelativeResize="0"/>
          <p:nvPr/>
        </p:nvPicPr>
        <p:blipFill rotWithShape="1">
          <a:blip r:embed="rId5">
            <a:alphaModFix/>
          </a:blip>
          <a:srcRect b="0" l="13970" r="13977" t="0"/>
          <a:stretch/>
        </p:blipFill>
        <p:spPr>
          <a:xfrm>
            <a:off x="7402415" y="2020244"/>
            <a:ext cx="5756100" cy="57192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850" name="Google Shape;850;p32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WHO IS ELIGIBLE TO JOIN THE SBTi?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1" name="Google Shape;851;p32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SMALL AND MEDIUM</a:t>
            </a: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-</a:t>
            </a: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SIZED ENTERPRISES (SMEs)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3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630000" lvl="0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s-MX" sz="3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IV. WHAT ARE THE BENEFITS OF JOINING THE SBTi?</a:t>
            </a: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Google Shape;861;p34"/>
          <p:cNvGrpSpPr/>
          <p:nvPr/>
        </p:nvGrpSpPr>
        <p:grpSpPr>
          <a:xfrm>
            <a:off x="640995" y="1510694"/>
            <a:ext cx="11201755" cy="2106300"/>
            <a:chOff x="640995" y="1510694"/>
            <a:chExt cx="11201755" cy="2106300"/>
          </a:xfrm>
        </p:grpSpPr>
        <p:sp>
          <p:nvSpPr>
            <p:cNvPr id="862" name="Google Shape;862;p34"/>
            <p:cNvSpPr txBox="1"/>
            <p:nvPr/>
          </p:nvSpPr>
          <p:spPr>
            <a:xfrm>
              <a:off x="640995" y="1963544"/>
              <a:ext cx="14394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Good for the planet and the  people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5049250" y="1721744"/>
              <a:ext cx="6793500" cy="168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Reduces the pollution blanket around Earth.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Supports the phase out of carbon pollution from fossil fuels.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800"/>
                <a:buFont typeface="Arial"/>
                <a:buChar char="●"/>
              </a:pPr>
              <a:r>
                <a:rPr b="0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Contributes to protecting </a:t>
              </a:r>
              <a:r>
                <a:rPr lang="es-MX" sz="18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human</a:t>
              </a:r>
              <a:r>
                <a:rPr b="0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 health.</a:t>
              </a:r>
              <a:endParaRPr b="0" i="0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Prevents economic damage.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Protects all types of animal and plant life.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864" name="Google Shape;864;p34"/>
            <p:cNvPicPr preferRelativeResize="0"/>
            <p:nvPr/>
          </p:nvPicPr>
          <p:blipFill rotWithShape="1">
            <a:blip r:embed="rId3">
              <a:alphaModFix/>
            </a:blip>
            <a:srcRect b="0" l="13662" r="14111" t="0"/>
            <a:stretch/>
          </p:blipFill>
          <p:spPr>
            <a:xfrm>
              <a:off x="2502104" y="1510694"/>
              <a:ext cx="2286000" cy="21063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65" name="Google Shape;865;p34"/>
          <p:cNvGrpSpPr/>
          <p:nvPr/>
        </p:nvGrpSpPr>
        <p:grpSpPr>
          <a:xfrm>
            <a:off x="640995" y="3884431"/>
            <a:ext cx="10512005" cy="2106300"/>
            <a:chOff x="640995" y="3808231"/>
            <a:chExt cx="10512005" cy="2106300"/>
          </a:xfrm>
        </p:grpSpPr>
        <p:sp>
          <p:nvSpPr>
            <p:cNvPr id="866" name="Google Shape;866;p34"/>
            <p:cNvSpPr/>
            <p:nvPr/>
          </p:nvSpPr>
          <p:spPr>
            <a:xfrm>
              <a:off x="5057000" y="4098181"/>
              <a:ext cx="6096000" cy="152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Future-proofs growth.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Saves money.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Provides resilience against regulation.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Boosts investor confidence.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700"/>
                <a:buFont typeface="Arial"/>
                <a:buChar char="●"/>
              </a:pPr>
              <a:r>
                <a:rPr b="0"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Spurs innovation and competitiveness.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67" name="Google Shape;867;p34"/>
            <p:cNvSpPr txBox="1"/>
            <p:nvPr/>
          </p:nvSpPr>
          <p:spPr>
            <a:xfrm>
              <a:off x="640995" y="4399681"/>
              <a:ext cx="1439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Good for your business</a:t>
              </a:r>
              <a:endParaRPr b="0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868" name="Google Shape;868;p34"/>
            <p:cNvPicPr preferRelativeResize="0"/>
            <p:nvPr/>
          </p:nvPicPr>
          <p:blipFill rotWithShape="1">
            <a:blip r:embed="rId4">
              <a:alphaModFix/>
            </a:blip>
            <a:srcRect b="0" l="23497" r="23496" t="0"/>
            <a:stretch/>
          </p:blipFill>
          <p:spPr>
            <a:xfrm>
              <a:off x="2502104" y="3808231"/>
              <a:ext cx="2286000" cy="21063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69" name="Google Shape;869;p34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BENEFITS OF SETTING SCIENCE-BASED TARGETS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0" name="Google Shape;870;p34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CASE FOR THE PLANET, PEOPLE &amp; BUSINESSES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3f538ac39d_0_533"/>
          <p:cNvSpPr/>
          <p:nvPr/>
        </p:nvSpPr>
        <p:spPr>
          <a:xfrm>
            <a:off x="6304475" y="1763550"/>
            <a:ext cx="5508000" cy="83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g23f538ac39d_0_533"/>
          <p:cNvSpPr/>
          <p:nvPr/>
        </p:nvSpPr>
        <p:spPr>
          <a:xfrm>
            <a:off x="6304475" y="1763475"/>
            <a:ext cx="5507400" cy="4075800"/>
          </a:xfrm>
          <a:prstGeom prst="round2DiagRect">
            <a:avLst>
              <a:gd fmla="val 20683" name="adj1"/>
              <a:gd fmla="val 0" name="adj2"/>
            </a:avLst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g23f538ac39d_0_533"/>
          <p:cNvSpPr/>
          <p:nvPr/>
        </p:nvSpPr>
        <p:spPr>
          <a:xfrm>
            <a:off x="483800" y="1763475"/>
            <a:ext cx="5507400" cy="83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g23f538ac39d_0_533"/>
          <p:cNvSpPr/>
          <p:nvPr/>
        </p:nvSpPr>
        <p:spPr>
          <a:xfrm>
            <a:off x="483800" y="1680500"/>
            <a:ext cx="5507400" cy="4177800"/>
          </a:xfrm>
          <a:prstGeom prst="round2DiagRect">
            <a:avLst>
              <a:gd fmla="val 20683" name="adj1"/>
              <a:gd fmla="val 0" name="adj2"/>
            </a:avLst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g23f538ac39d_0_533"/>
          <p:cNvSpPr/>
          <p:nvPr/>
        </p:nvSpPr>
        <p:spPr>
          <a:xfrm>
            <a:off x="483800" y="2288775"/>
            <a:ext cx="5525100" cy="3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75250" lvl="0" marL="36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educe a company’s exposure 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to more stringent emissions and energy regulations.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5250" lvl="0" marL="360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Adapt to changing policies and send a stronger signal to policymakers, to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better influence policy decisions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5250" lvl="0" marL="360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Stand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out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from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 competitors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as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climate change regulations become more stringent. 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5250" lvl="0" marL="3600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Better positioned to respond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to future regulatory adjustments 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as governments ramp up their climate action.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0" name="Google Shape;880;g23f538ac39d_0_533"/>
          <p:cNvSpPr/>
          <p:nvPr/>
        </p:nvSpPr>
        <p:spPr>
          <a:xfrm>
            <a:off x="6295925" y="2332264"/>
            <a:ext cx="5525100" cy="3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75250" lvl="0" marL="360000" marR="12798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hallenge business to re-align with the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net-zero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economy, capitalising on a range of opportunities beyond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cost-savings and avoiding the risk of stranded assets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5250" lvl="0" marL="360000" marR="127981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Reducing emissions in operations and value chain: 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5249" lvl="1" marL="630000" marR="127981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○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Increase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resilience and competitiveness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5249" lvl="1" marL="630000" marR="127981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132"/>
              </a:buClr>
              <a:buSzPts val="1500"/>
              <a:buFont typeface="Arial"/>
              <a:buChar char="○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Save money on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energy costs 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from manufacturing and logistics operations (and hedge against fossil fuel prices).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1" name="Google Shape;881;g23f538ac39d_0_533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BENEFITS OF SETTING SCIENCE-BASED TARGETS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2" name="Google Shape;882;g23f538ac39d_0_533"/>
          <p:cNvSpPr txBox="1"/>
          <p:nvPr/>
        </p:nvSpPr>
        <p:spPr>
          <a:xfrm>
            <a:off x="483800" y="833975"/>
            <a:ext cx="95889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PREPARE FOR SHIFTS IN PUBLIC POLICY AND BUILDS BUSINESS RESILIENCE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3" name="Google Shape;883;g23f538ac39d_0_533"/>
          <p:cNvSpPr/>
          <p:nvPr/>
        </p:nvSpPr>
        <p:spPr>
          <a:xfrm>
            <a:off x="456850" y="5544000"/>
            <a:ext cx="3078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g23f538ac39d_0_533"/>
          <p:cNvSpPr/>
          <p:nvPr/>
        </p:nvSpPr>
        <p:spPr>
          <a:xfrm>
            <a:off x="483800" y="1528100"/>
            <a:ext cx="5507400" cy="707700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CF41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Influence and prepare for shifts in public policy</a:t>
            </a:r>
            <a:endParaRPr/>
          </a:p>
        </p:txBody>
      </p:sp>
      <p:sp>
        <p:nvSpPr>
          <p:cNvPr id="885" name="Google Shape;885;g23f538ac39d_0_533"/>
          <p:cNvSpPr/>
          <p:nvPr/>
        </p:nvSpPr>
        <p:spPr>
          <a:xfrm>
            <a:off x="6304475" y="1528100"/>
            <a:ext cx="5507400" cy="707700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1E32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Build business resilience and increase competitiveness</a:t>
            </a:r>
            <a:endParaRPr/>
          </a:p>
        </p:txBody>
      </p:sp>
      <p:grpSp>
        <p:nvGrpSpPr>
          <p:cNvPr id="886" name="Google Shape;886;g23f538ac39d_0_533"/>
          <p:cNvGrpSpPr/>
          <p:nvPr/>
        </p:nvGrpSpPr>
        <p:grpSpPr>
          <a:xfrm>
            <a:off x="2550" y="5504425"/>
            <a:ext cx="7294300" cy="833325"/>
            <a:chOff x="2550" y="5504425"/>
            <a:chExt cx="7294300" cy="833325"/>
          </a:xfrm>
        </p:grpSpPr>
        <p:pic>
          <p:nvPicPr>
            <p:cNvPr id="887" name="Google Shape;887;g23f538ac39d_0_533"/>
            <p:cNvPicPr preferRelativeResize="0"/>
            <p:nvPr/>
          </p:nvPicPr>
          <p:blipFill rotWithShape="1">
            <a:blip r:embed="rId3">
              <a:alphaModFix/>
            </a:blip>
            <a:srcRect b="0" l="3017" r="38947" t="0"/>
            <a:stretch/>
          </p:blipFill>
          <p:spPr>
            <a:xfrm>
              <a:off x="2550" y="5504425"/>
              <a:ext cx="7294300" cy="83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8" name="Google Shape;888;g23f538ac39d_0_533"/>
            <p:cNvSpPr/>
            <p:nvPr/>
          </p:nvSpPr>
          <p:spPr>
            <a:xfrm rot="-1205213">
              <a:off x="479539" y="5579287"/>
              <a:ext cx="424522" cy="6461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36"/>
          <p:cNvGrpSpPr/>
          <p:nvPr/>
        </p:nvGrpSpPr>
        <p:grpSpPr>
          <a:xfrm>
            <a:off x="6275000" y="1528100"/>
            <a:ext cx="5507400" cy="4330200"/>
            <a:chOff x="6351200" y="1528100"/>
            <a:chExt cx="5507400" cy="4330200"/>
          </a:xfrm>
        </p:grpSpPr>
        <p:sp>
          <p:nvSpPr>
            <p:cNvPr id="894" name="Google Shape;894;p36"/>
            <p:cNvSpPr/>
            <p:nvPr/>
          </p:nvSpPr>
          <p:spPr>
            <a:xfrm>
              <a:off x="6351200" y="1763475"/>
              <a:ext cx="5507400" cy="8334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351200" y="1680500"/>
              <a:ext cx="5507400" cy="4177800"/>
            </a:xfrm>
            <a:prstGeom prst="round2DiagRect">
              <a:avLst>
                <a:gd fmla="val 20683" name="adj1"/>
                <a:gd fmla="val 0" name="adj2"/>
              </a:avLst>
            </a:prstGeom>
            <a:solidFill>
              <a:srgbClr val="F2F2F2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351200" y="1528100"/>
              <a:ext cx="5507400" cy="7077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D779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Build credibility and reputation with employees, customers, investors and other stakeholders</a:t>
              </a:r>
              <a:endParaRPr b="1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7" name="Google Shape;897;p36"/>
          <p:cNvGrpSpPr/>
          <p:nvPr/>
        </p:nvGrpSpPr>
        <p:grpSpPr>
          <a:xfrm>
            <a:off x="483800" y="1528100"/>
            <a:ext cx="5507400" cy="4330200"/>
            <a:chOff x="483800" y="1528100"/>
            <a:chExt cx="5507400" cy="4330200"/>
          </a:xfrm>
        </p:grpSpPr>
        <p:sp>
          <p:nvSpPr>
            <p:cNvPr id="898" name="Google Shape;898;p36"/>
            <p:cNvSpPr/>
            <p:nvPr/>
          </p:nvSpPr>
          <p:spPr>
            <a:xfrm>
              <a:off x="483800" y="1763475"/>
              <a:ext cx="5507400" cy="8334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483800" y="1680500"/>
              <a:ext cx="5507400" cy="4177800"/>
            </a:xfrm>
            <a:prstGeom prst="round2DiagRect">
              <a:avLst>
                <a:gd fmla="val 20683" name="adj1"/>
                <a:gd fmla="val 0" name="adj2"/>
              </a:avLst>
            </a:prstGeom>
            <a:solidFill>
              <a:srgbClr val="F2F2F2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483800" y="1528100"/>
              <a:ext cx="5507400" cy="7077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5C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Drive innovation and transform business practices</a:t>
              </a:r>
              <a:endParaRPr b="1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901" name="Google Shape;901;p36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BENEFITS OF SETTING SCIENCE-BASED TARGETS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2" name="Google Shape;902;p36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DRIVE INNOVATION AND BUILD EXTERNAL CREDIBILITY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3" name="Google Shape;903;p36"/>
          <p:cNvSpPr/>
          <p:nvPr/>
        </p:nvSpPr>
        <p:spPr>
          <a:xfrm>
            <a:off x="483800" y="2200625"/>
            <a:ext cx="5525100" cy="35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500"/>
              <a:buChar char="●"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As SBTs include a long-term vision, companies can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think beyond the near-term,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common solutions for GHG emissions reductions. 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Char char="●"/>
            </a:pP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New technologies and financing options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can be developed in a corporate environment that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prioritizes preparing for a net-zero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 economy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132"/>
              </a:buClr>
              <a:buSzPts val="1500"/>
              <a:buChar char="●"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Redefine a company’s bottom line by creating new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products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new ways to source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materials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to interact with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customers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and to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grow markets. </a:t>
            </a:r>
            <a:endParaRPr sz="16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4" name="Google Shape;904;p36"/>
          <p:cNvSpPr/>
          <p:nvPr/>
        </p:nvSpPr>
        <p:spPr>
          <a:xfrm>
            <a:off x="6219425" y="2223364"/>
            <a:ext cx="5525100" cy="3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500"/>
              <a:buChar char="●"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SBTs have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higher credibility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with stakeholders. Companies often lower-risk options for long-term investment.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Char char="●"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More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investors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are turning towards businesses with clear commitments to climate action.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Char char="●"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More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employees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take company's </a:t>
            </a: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social and environmental commitments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into consideration when making employment decisions.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132"/>
              </a:buClr>
              <a:buSzPts val="1500"/>
              <a:buChar char="●"/>
            </a:pPr>
            <a:r>
              <a:rPr b="1"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Consumers are changing their habits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consuming products that are socially and environmentally responsible.</a:t>
            </a:r>
            <a:endParaRPr sz="16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5" name="Google Shape;905;p36"/>
          <p:cNvSpPr/>
          <p:nvPr/>
        </p:nvSpPr>
        <p:spPr>
          <a:xfrm>
            <a:off x="456850" y="5544000"/>
            <a:ext cx="3078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6" name="Google Shape;906;p36"/>
          <p:cNvGrpSpPr/>
          <p:nvPr/>
        </p:nvGrpSpPr>
        <p:grpSpPr>
          <a:xfrm>
            <a:off x="2550" y="5504425"/>
            <a:ext cx="7294300" cy="833325"/>
            <a:chOff x="2550" y="5504425"/>
            <a:chExt cx="7294300" cy="833325"/>
          </a:xfrm>
        </p:grpSpPr>
        <p:pic>
          <p:nvPicPr>
            <p:cNvPr id="907" name="Google Shape;907;p36"/>
            <p:cNvPicPr preferRelativeResize="0"/>
            <p:nvPr/>
          </p:nvPicPr>
          <p:blipFill rotWithShape="1">
            <a:blip r:embed="rId3">
              <a:alphaModFix/>
            </a:blip>
            <a:srcRect b="0" l="3017" r="38947" t="0"/>
            <a:stretch/>
          </p:blipFill>
          <p:spPr>
            <a:xfrm>
              <a:off x="2550" y="5504425"/>
              <a:ext cx="7294300" cy="83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8" name="Google Shape;908;p36"/>
            <p:cNvSpPr/>
            <p:nvPr/>
          </p:nvSpPr>
          <p:spPr>
            <a:xfrm rot="-1205213">
              <a:off x="479539" y="5579287"/>
              <a:ext cx="424522" cy="6461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7"/>
          <p:cNvSpPr/>
          <p:nvPr/>
        </p:nvSpPr>
        <p:spPr>
          <a:xfrm>
            <a:off x="1613275" y="1362650"/>
            <a:ext cx="10112700" cy="472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b="1"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UK Government</a:t>
            </a:r>
            <a:r>
              <a:rPr i="0" lang="es-MX" sz="1700" cap="none" strike="noStrike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0" lang="es-MX" sz="1700" cap="none" strike="noStrike"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call </a:t>
            </a:r>
            <a:r>
              <a:rPr i="0" lang="es-MX" sz="1700" cap="none" strike="noStrike"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for potential sponsors</a:t>
            </a:r>
            <a:r>
              <a:rPr b="0" i="0" lang="es-MX" sz="1700" cap="none" strike="noStrike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of COP26, 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allowing 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only companies with ‘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strong climate credentials’ evidenced by science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-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based targets. 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4"/>
                  </a:ext>
                </a:extLst>
              </a:rPr>
              <a:t>Additionally, </a:t>
            </a:r>
            <a:r>
              <a:rPr lang="es-MX" sz="1700" u="sng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  <a:extLst>
                  <a:ext uri="http://customooxmlschemas.google.com/">
                    <go:slidesCustomData xmlns:go="http://customooxmlschemas.google.com/" textRoundtripDataId="15"/>
                  </a:ext>
                </a:extLst>
              </a:rPr>
              <a:t>suppliers of the UK government 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6"/>
                  </a:ext>
                </a:extLst>
              </a:rPr>
              <a:t>are already required to have net-zero targets for 2050 or earlier.</a:t>
            </a:r>
            <a:endParaRPr b="1" i="0" sz="1700" u="sng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b="1"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financial sector</a:t>
            </a:r>
            <a:r>
              <a:rPr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is increasingly </a:t>
            </a:r>
            <a:r>
              <a:rPr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7"/>
                  </a:ext>
                </a:extLst>
              </a:rPr>
              <a:t>using science-based targets as a benchmark</a:t>
            </a:r>
            <a:r>
              <a:rPr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In 2020, a group of 137 global financial institutions, holding nearly US$20 trillion in assets, 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called on companies to set 1.5°C-aligned science-based targets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and achieve net-zero emissions by 2050 at the latest.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b="1"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White House </a:t>
            </a:r>
            <a:r>
              <a:rPr b="0"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announced its intention to </a:t>
            </a:r>
            <a:r>
              <a:rPr b="0" i="0" lang="es-MX" sz="17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require all suppliers of the federal government to set science-based targets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18"/>
                  </a:ext>
                </a:extLst>
              </a:rPr>
              <a:t>The federal government is the largest purchaser in the worlds.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1"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Norway</a:t>
            </a:r>
            <a:r>
              <a:rPr b="0" i="0" lang="es-MX" sz="17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became the first country in the world 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to announce a plan for </a:t>
            </a:r>
            <a:r>
              <a:rPr b="0" i="0" lang="es-MX" sz="17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all state-owned companies to set science-based targets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14" name="Google Shape;914;p37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BENEFITS OF SETTING SCIENCE-BASED TARGETS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15" name="Google Shape;915;p37"/>
          <p:cNvSpPr txBox="1"/>
          <p:nvPr/>
        </p:nvSpPr>
        <p:spPr>
          <a:xfrm>
            <a:off x="483800" y="833975"/>
            <a:ext cx="92769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SBTi BUSINESS CASE: BECOMING A STANDARD BEYOND THE PRIVATE SECTOR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916" name="Google Shape;916;p37"/>
          <p:cNvGrpSpPr/>
          <p:nvPr/>
        </p:nvGrpSpPr>
        <p:grpSpPr>
          <a:xfrm>
            <a:off x="483800" y="1550763"/>
            <a:ext cx="927325" cy="927325"/>
            <a:chOff x="483800" y="1550763"/>
            <a:chExt cx="927325" cy="927325"/>
          </a:xfrm>
        </p:grpSpPr>
        <p:grpSp>
          <p:nvGrpSpPr>
            <p:cNvPr id="917" name="Google Shape;917;p37"/>
            <p:cNvGrpSpPr/>
            <p:nvPr/>
          </p:nvGrpSpPr>
          <p:grpSpPr>
            <a:xfrm>
              <a:off x="483800" y="1550763"/>
              <a:ext cx="927325" cy="927325"/>
              <a:chOff x="1391901" y="2071950"/>
              <a:chExt cx="2494151" cy="2494151"/>
            </a:xfrm>
          </p:grpSpPr>
          <p:pic>
            <p:nvPicPr>
              <p:cNvPr id="918" name="Google Shape;918;p3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391901" y="2071950"/>
                <a:ext cx="2494151" cy="24941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19" name="Google Shape;919;p37"/>
              <p:cNvSpPr/>
              <p:nvPr/>
            </p:nvSpPr>
            <p:spPr>
              <a:xfrm>
                <a:off x="1544743" y="2225676"/>
                <a:ext cx="2188500" cy="2186700"/>
              </a:xfrm>
              <a:prstGeom prst="ellipse">
                <a:avLst/>
              </a:prstGeom>
              <a:solidFill>
                <a:srgbClr val="F3F3F3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20" name="Google Shape;920;p3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80583" y="1756429"/>
              <a:ext cx="533759" cy="5337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1" name="Google Shape;921;p37"/>
          <p:cNvGrpSpPr/>
          <p:nvPr/>
        </p:nvGrpSpPr>
        <p:grpSpPr>
          <a:xfrm>
            <a:off x="483800" y="2796641"/>
            <a:ext cx="927325" cy="927325"/>
            <a:chOff x="483800" y="2796641"/>
            <a:chExt cx="927325" cy="927325"/>
          </a:xfrm>
        </p:grpSpPr>
        <p:grpSp>
          <p:nvGrpSpPr>
            <p:cNvPr id="922" name="Google Shape;922;p37"/>
            <p:cNvGrpSpPr/>
            <p:nvPr/>
          </p:nvGrpSpPr>
          <p:grpSpPr>
            <a:xfrm>
              <a:off x="483800" y="2796641"/>
              <a:ext cx="927325" cy="927325"/>
              <a:chOff x="1391901" y="2071950"/>
              <a:chExt cx="2494151" cy="2494151"/>
            </a:xfrm>
          </p:grpSpPr>
          <p:pic>
            <p:nvPicPr>
              <p:cNvPr id="923" name="Google Shape;923;p3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391901" y="2071950"/>
                <a:ext cx="2494151" cy="24941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24" name="Google Shape;924;p37"/>
              <p:cNvSpPr/>
              <p:nvPr/>
            </p:nvSpPr>
            <p:spPr>
              <a:xfrm>
                <a:off x="1544743" y="2225676"/>
                <a:ext cx="2188500" cy="2186700"/>
              </a:xfrm>
              <a:prstGeom prst="ellipse">
                <a:avLst/>
              </a:prstGeom>
              <a:solidFill>
                <a:srgbClr val="F3F3F3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25" name="Google Shape;925;p3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80583" y="3002307"/>
              <a:ext cx="533759" cy="5337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6" name="Google Shape;926;p37"/>
          <p:cNvGrpSpPr/>
          <p:nvPr/>
        </p:nvGrpSpPr>
        <p:grpSpPr>
          <a:xfrm>
            <a:off x="483800" y="3837313"/>
            <a:ext cx="927325" cy="927325"/>
            <a:chOff x="483800" y="3837313"/>
            <a:chExt cx="927325" cy="927325"/>
          </a:xfrm>
        </p:grpSpPr>
        <p:grpSp>
          <p:nvGrpSpPr>
            <p:cNvPr id="927" name="Google Shape;927;p37"/>
            <p:cNvGrpSpPr/>
            <p:nvPr/>
          </p:nvGrpSpPr>
          <p:grpSpPr>
            <a:xfrm>
              <a:off x="483800" y="3837313"/>
              <a:ext cx="927325" cy="927325"/>
              <a:chOff x="1391901" y="2071950"/>
              <a:chExt cx="2494151" cy="2494151"/>
            </a:xfrm>
          </p:grpSpPr>
          <p:pic>
            <p:nvPicPr>
              <p:cNvPr id="928" name="Google Shape;928;p3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391901" y="2071950"/>
                <a:ext cx="2494151" cy="24941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29" name="Google Shape;929;p37"/>
              <p:cNvSpPr/>
              <p:nvPr/>
            </p:nvSpPr>
            <p:spPr>
              <a:xfrm>
                <a:off x="1544743" y="2225676"/>
                <a:ext cx="2188500" cy="2186700"/>
              </a:xfrm>
              <a:prstGeom prst="ellipse">
                <a:avLst/>
              </a:prstGeom>
              <a:solidFill>
                <a:srgbClr val="F3F3F3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30" name="Google Shape;930;p3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95463" y="4048975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1" name="Google Shape;931;p37"/>
          <p:cNvGrpSpPr/>
          <p:nvPr/>
        </p:nvGrpSpPr>
        <p:grpSpPr>
          <a:xfrm>
            <a:off x="483800" y="4893825"/>
            <a:ext cx="927325" cy="927325"/>
            <a:chOff x="483800" y="4893825"/>
            <a:chExt cx="927325" cy="927325"/>
          </a:xfrm>
        </p:grpSpPr>
        <p:grpSp>
          <p:nvGrpSpPr>
            <p:cNvPr id="932" name="Google Shape;932;p37"/>
            <p:cNvGrpSpPr/>
            <p:nvPr/>
          </p:nvGrpSpPr>
          <p:grpSpPr>
            <a:xfrm>
              <a:off x="483800" y="4893825"/>
              <a:ext cx="927325" cy="927325"/>
              <a:chOff x="1391901" y="2071950"/>
              <a:chExt cx="2494151" cy="2494151"/>
            </a:xfrm>
          </p:grpSpPr>
          <p:pic>
            <p:nvPicPr>
              <p:cNvPr id="933" name="Google Shape;933;p3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391901" y="2071950"/>
                <a:ext cx="2494151" cy="24941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34" name="Google Shape;934;p37"/>
              <p:cNvSpPr/>
              <p:nvPr/>
            </p:nvSpPr>
            <p:spPr>
              <a:xfrm>
                <a:off x="1544743" y="2225676"/>
                <a:ext cx="2188500" cy="2186700"/>
              </a:xfrm>
              <a:prstGeom prst="ellipse">
                <a:avLst/>
              </a:prstGeom>
              <a:solidFill>
                <a:srgbClr val="F3F3F3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35" name="Google Shape;935;p3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80583" y="5099491"/>
              <a:ext cx="533759" cy="5337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0a45ee8ff9_0_6"/>
          <p:cNvSpPr txBox="1"/>
          <p:nvPr/>
        </p:nvSpPr>
        <p:spPr>
          <a:xfrm>
            <a:off x="515950" y="1667800"/>
            <a:ext cx="112299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s-MX" sz="1700">
                <a:latin typeface="Raleway"/>
                <a:ea typeface="Raleway"/>
                <a:cs typeface="Raleway"/>
                <a:sym typeface="Raleway"/>
              </a:rPr>
              <a:t>This slide deck and the </a:t>
            </a:r>
            <a:r>
              <a:rPr lang="es-MX" sz="17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speaker script</a:t>
            </a:r>
            <a:r>
              <a:rPr lang="es-MX" sz="1700">
                <a:latin typeface="Raleway"/>
                <a:ea typeface="Raleway"/>
                <a:cs typeface="Raleway"/>
                <a:sym typeface="Raleway"/>
              </a:rPr>
              <a:t> are intended for companies with science-based targets - including supplier engagement targets - to use when educating and engaging their suppliers on science-based target setting.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s-MX" sz="1700">
                <a:latin typeface="Raleway"/>
                <a:ea typeface="Raleway"/>
                <a:cs typeface="Raleway"/>
                <a:sym typeface="Raleway"/>
              </a:rPr>
              <a:t>These are complementary resources for companies to use as part of their engagement programs.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700"/>
              <a:buFont typeface="Raleway"/>
              <a:buChar char="●"/>
            </a:pPr>
            <a:r>
              <a:rPr lang="es-MX" sz="1700">
                <a:latin typeface="Raleway"/>
                <a:ea typeface="Raleway"/>
                <a:cs typeface="Raleway"/>
                <a:sym typeface="Raleway"/>
              </a:rPr>
              <a:t>The SBTi encourages companies to also familiarize with other key </a:t>
            </a:r>
            <a:r>
              <a:rPr lang="es-MX" sz="17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SBTi resources</a:t>
            </a:r>
            <a:r>
              <a:rPr lang="es-MX" sz="1700">
                <a:latin typeface="Raleway"/>
                <a:ea typeface="Raleway"/>
                <a:cs typeface="Raleway"/>
                <a:sym typeface="Raleway"/>
              </a:rPr>
              <a:t> to ensure you know the basics of what science-based targets are, the criteria, and how to set them.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2" name="Google Shape;622;g20a45ee8ff9_0_6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ABOUT THIS PRESENTATION AND SPEAKER SCRIPT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23" name="Google Shape;623;g20a45ee8ff9_0_6"/>
          <p:cNvPicPr preferRelativeResize="0"/>
          <p:nvPr/>
        </p:nvPicPr>
        <p:blipFill rotWithShape="1">
          <a:blip r:embed="rId5">
            <a:alphaModFix/>
          </a:blip>
          <a:srcRect b="49318" l="0" r="0" t="11157"/>
          <a:stretch/>
        </p:blipFill>
        <p:spPr>
          <a:xfrm>
            <a:off x="0" y="4406526"/>
            <a:ext cx="12192000" cy="24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20a45ee8ff9_0_6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NOTES FOR COMPANIES WITH SUPPLIER ENGAGEMENT TARGETS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8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540000" lvl="0" marL="54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s-MX" sz="3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V. HOW CAN COMPANIES SET SCIENCE-BASED TARGETS?</a:t>
            </a: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39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46" name="Google Shape;946;p39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TWO DIFFERENT ROUTES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947" name="Google Shape;947;p39"/>
          <p:cNvGrpSpPr/>
          <p:nvPr/>
        </p:nvGrpSpPr>
        <p:grpSpPr>
          <a:xfrm>
            <a:off x="1318563" y="1791969"/>
            <a:ext cx="9485508" cy="1015500"/>
            <a:chOff x="559992" y="1639569"/>
            <a:chExt cx="9485508" cy="1015500"/>
          </a:xfrm>
        </p:grpSpPr>
        <p:sp>
          <p:nvSpPr>
            <p:cNvPr id="948" name="Google Shape;948;p39"/>
            <p:cNvSpPr txBox="1"/>
            <p:nvPr/>
          </p:nvSpPr>
          <p:spPr>
            <a:xfrm>
              <a:off x="7239000" y="1901019"/>
              <a:ext cx="2806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i="0" lang="es-MX" sz="20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STANDARD ROUTE</a:t>
              </a:r>
              <a:endParaRPr i="0" sz="2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949" name="Google Shape;949;p39"/>
            <p:cNvGrpSpPr/>
            <p:nvPr/>
          </p:nvGrpSpPr>
          <p:grpSpPr>
            <a:xfrm>
              <a:off x="559992" y="1639569"/>
              <a:ext cx="6093723" cy="1015500"/>
              <a:chOff x="340283" y="1367334"/>
              <a:chExt cx="8375100" cy="1015500"/>
            </a:xfrm>
          </p:grpSpPr>
          <p:sp>
            <p:nvSpPr>
              <p:cNvPr id="950" name="Google Shape;950;p39"/>
              <p:cNvSpPr/>
              <p:nvPr/>
            </p:nvSpPr>
            <p:spPr>
              <a:xfrm>
                <a:off x="340283" y="1367334"/>
                <a:ext cx="8375100" cy="1015500"/>
              </a:xfrm>
              <a:prstGeom prst="rightArrow">
                <a:avLst>
                  <a:gd fmla="val 100000" name="adj1"/>
                  <a:gd fmla="val 50000" name="adj2"/>
                </a:avLst>
              </a:prstGeom>
              <a:solidFill>
                <a:srgbClr val="5C26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951" name="Google Shape;951;p39"/>
              <p:cNvSpPr txBox="1"/>
              <p:nvPr/>
            </p:nvSpPr>
            <p:spPr>
              <a:xfrm>
                <a:off x="528965" y="1425390"/>
                <a:ext cx="7590900" cy="900000"/>
              </a:xfrm>
              <a:prstGeom prst="rect">
                <a:avLst/>
              </a:prstGeom>
              <a:solidFill>
                <a:srgbClr val="5C26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rm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s-MX" sz="2000">
                    <a:solidFill>
                      <a:schemeClr val="lt1"/>
                    </a:solidFill>
                    <a:latin typeface="Raleway"/>
                    <a:ea typeface="Raleway"/>
                    <a:cs typeface="Raleway"/>
                    <a:sym typeface="Raleway"/>
                    <a:extLst>
                      <a:ext uri="http://customooxmlschemas.google.com/">
                        <go:slidesCustomData xmlns:go="http://customooxmlschemas.google.com/" textRoundtripDataId="19"/>
                      </a:ext>
                    </a:extLst>
                  </a:rPr>
                  <a:t>LARGE COMPANIES</a:t>
                </a:r>
                <a:r>
                  <a:rPr b="1" lang="es-MX" sz="2000">
                    <a:solidFill>
                      <a:schemeClr val="lt1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 &amp; FINANCIAL INSTITUTIONS</a:t>
                </a:r>
                <a:endParaRPr b="1" i="0" sz="18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952" name="Google Shape;952;p39"/>
          <p:cNvGrpSpPr/>
          <p:nvPr/>
        </p:nvGrpSpPr>
        <p:grpSpPr>
          <a:xfrm>
            <a:off x="1318563" y="3266206"/>
            <a:ext cx="9495608" cy="1015500"/>
            <a:chOff x="559992" y="3113806"/>
            <a:chExt cx="9495608" cy="1015500"/>
          </a:xfrm>
        </p:grpSpPr>
        <p:sp>
          <p:nvSpPr>
            <p:cNvPr id="953" name="Google Shape;953;p39"/>
            <p:cNvSpPr txBox="1"/>
            <p:nvPr/>
          </p:nvSpPr>
          <p:spPr>
            <a:xfrm>
              <a:off x="7249100" y="3375256"/>
              <a:ext cx="2806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i="0" lang="es-MX" sz="20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SME ROUTE</a:t>
              </a:r>
              <a:endParaRPr i="0" sz="2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954" name="Google Shape;954;p39"/>
            <p:cNvGrpSpPr/>
            <p:nvPr/>
          </p:nvGrpSpPr>
          <p:grpSpPr>
            <a:xfrm>
              <a:off x="559992" y="3113806"/>
              <a:ext cx="6093723" cy="1015500"/>
              <a:chOff x="340283" y="2797296"/>
              <a:chExt cx="8375100" cy="1015500"/>
            </a:xfrm>
          </p:grpSpPr>
          <p:sp>
            <p:nvSpPr>
              <p:cNvPr id="955" name="Google Shape;955;p39"/>
              <p:cNvSpPr/>
              <p:nvPr/>
            </p:nvSpPr>
            <p:spPr>
              <a:xfrm>
                <a:off x="340283" y="2797296"/>
                <a:ext cx="8375100" cy="1015500"/>
              </a:xfrm>
              <a:prstGeom prst="rightArrow">
                <a:avLst>
                  <a:gd fmla="val 100000" name="adj1"/>
                  <a:gd fmla="val 50000" name="adj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956" name="Google Shape;956;p39"/>
              <p:cNvSpPr txBox="1"/>
              <p:nvPr/>
            </p:nvSpPr>
            <p:spPr>
              <a:xfrm>
                <a:off x="528965" y="2855352"/>
                <a:ext cx="7590900" cy="90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rmAutofit/>
              </a:bodyPr>
              <a:lstStyle/>
              <a:p>
                <a:pPr indent="0" lvl="0" marL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s-MX" sz="2000">
                    <a:solidFill>
                      <a:schemeClr val="lt1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SMALL AND MEDIUM-SIZED ENTERPRISES</a:t>
                </a:r>
                <a:endParaRPr sz="18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957" name="Google Shape;957;p39"/>
          <p:cNvGrpSpPr/>
          <p:nvPr/>
        </p:nvGrpSpPr>
        <p:grpSpPr>
          <a:xfrm>
            <a:off x="1318631" y="4740150"/>
            <a:ext cx="9495607" cy="1333200"/>
            <a:chOff x="1318631" y="4740150"/>
            <a:chExt cx="9495607" cy="1333200"/>
          </a:xfrm>
        </p:grpSpPr>
        <p:sp>
          <p:nvSpPr>
            <p:cNvPr id="958" name="Google Shape;958;p39"/>
            <p:cNvSpPr/>
            <p:nvPr/>
          </p:nvSpPr>
          <p:spPr>
            <a:xfrm>
              <a:off x="1932377" y="4740150"/>
              <a:ext cx="8881860" cy="13332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9"/>
            <p:cNvSpPr txBox="1"/>
            <p:nvPr/>
          </p:nvSpPr>
          <p:spPr>
            <a:xfrm>
              <a:off x="2978000" y="4898850"/>
              <a:ext cx="7479122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For the purposes of target validation by the SBTi, an </a:t>
              </a:r>
              <a:r>
                <a:rPr b="1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SME is defined</a:t>
              </a:r>
              <a:r>
                <a:rPr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 as a non-subsidiary independent company with fewer than 500 employees.</a:t>
              </a:r>
              <a:endParaRPr i="0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960" name="Google Shape;960;p39"/>
            <p:cNvGrpSpPr/>
            <p:nvPr/>
          </p:nvGrpSpPr>
          <p:grpSpPr>
            <a:xfrm>
              <a:off x="1318631" y="4757963"/>
              <a:ext cx="1269314" cy="1297568"/>
              <a:chOff x="1318631" y="4757963"/>
              <a:chExt cx="1269314" cy="1297568"/>
            </a:xfrm>
          </p:grpSpPr>
          <p:pic>
            <p:nvPicPr>
              <p:cNvPr id="961" name="Google Shape;961;p3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318631" y="4757963"/>
                <a:ext cx="1269314" cy="12975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62" name="Google Shape;962;p39"/>
              <p:cNvSpPr/>
              <p:nvPr/>
            </p:nvSpPr>
            <p:spPr>
              <a:xfrm>
                <a:off x="1360800" y="4824000"/>
                <a:ext cx="1195200" cy="1195500"/>
              </a:xfrm>
              <a:prstGeom prst="ellipse">
                <a:avLst/>
              </a:prstGeom>
              <a:solidFill>
                <a:schemeClr val="lt1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 rot="-3346453">
                <a:off x="2328070" y="4892619"/>
                <a:ext cx="169080" cy="13862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964" name="Google Shape;964;p3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546974" y="4802523"/>
                <a:ext cx="1007931" cy="1030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40"/>
          <p:cNvSpPr txBox="1"/>
          <p:nvPr/>
        </p:nvSpPr>
        <p:spPr>
          <a:xfrm>
            <a:off x="5892375" y="2715600"/>
            <a:ext cx="58425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4100"/>
              <a:buFont typeface="Arial"/>
              <a:buNone/>
            </a:pPr>
            <a:r>
              <a:rPr b="1" lang="es-MX" sz="3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STANDARD ROUTE:</a:t>
            </a:r>
            <a:br>
              <a:rPr b="1" lang="es-MX" sz="3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s-MX" sz="3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20"/>
                  </a:ext>
                </a:extLst>
              </a:rPr>
              <a:t>LARGE COMPANIES</a:t>
            </a:r>
            <a:r>
              <a:rPr lang="es-MX" sz="3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&amp; FINANCIAL INSTITUTIONS</a:t>
            </a:r>
            <a:endParaRPr b="1" sz="36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1"/>
          <p:cNvSpPr/>
          <p:nvPr/>
        </p:nvSpPr>
        <p:spPr>
          <a:xfrm>
            <a:off x="380325" y="5436750"/>
            <a:ext cx="576600" cy="156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41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6" name="Google Shape;976;p41"/>
          <p:cNvSpPr txBox="1"/>
          <p:nvPr/>
        </p:nvSpPr>
        <p:spPr>
          <a:xfrm>
            <a:off x="483800" y="833975"/>
            <a:ext cx="9076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STANDARD ROUTE: LARGE COMPANIES &amp; FINANCIAL INSTITUTIONS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977" name="Google Shape;977;p41"/>
          <p:cNvGrpSpPr/>
          <p:nvPr/>
        </p:nvGrpSpPr>
        <p:grpSpPr>
          <a:xfrm>
            <a:off x="911560" y="1659363"/>
            <a:ext cx="11012680" cy="675750"/>
            <a:chOff x="866986" y="1638125"/>
            <a:chExt cx="11012680" cy="675750"/>
          </a:xfrm>
        </p:grpSpPr>
        <p:sp>
          <p:nvSpPr>
            <p:cNvPr id="978" name="Google Shape;978;p41"/>
            <p:cNvSpPr txBox="1"/>
            <p:nvPr/>
          </p:nvSpPr>
          <p:spPr>
            <a:xfrm>
              <a:off x="866986" y="1638125"/>
              <a:ext cx="1090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DAY 1</a:t>
              </a:r>
              <a:endParaRPr i="0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9" name="Google Shape;979;p41"/>
            <p:cNvSpPr txBox="1"/>
            <p:nvPr/>
          </p:nvSpPr>
          <p:spPr>
            <a:xfrm>
              <a:off x="5191650" y="1638125"/>
              <a:ext cx="1741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24 MONTHS</a:t>
              </a:r>
              <a:endParaRPr i="0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0" name="Google Shape;980;p41"/>
            <p:cNvSpPr txBox="1"/>
            <p:nvPr/>
          </p:nvSpPr>
          <p:spPr>
            <a:xfrm>
              <a:off x="9362066" y="1638125"/>
              <a:ext cx="2517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i="0" lang="es-MX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AFTER APPROVAL </a:t>
              </a:r>
              <a:endParaRPr i="0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981" name="Google Shape;981;p41"/>
            <p:cNvGrpSpPr/>
            <p:nvPr/>
          </p:nvGrpSpPr>
          <p:grpSpPr>
            <a:xfrm>
              <a:off x="1345786" y="2180675"/>
              <a:ext cx="9460414" cy="133200"/>
              <a:chOff x="1345786" y="2180675"/>
              <a:chExt cx="9460414" cy="133200"/>
            </a:xfrm>
          </p:grpSpPr>
          <p:cxnSp>
            <p:nvCxnSpPr>
              <p:cNvPr id="982" name="Google Shape;982;p41"/>
              <p:cNvCxnSpPr>
                <a:endCxn id="983" idx="6"/>
              </p:cNvCxnSpPr>
              <p:nvPr/>
            </p:nvCxnSpPr>
            <p:spPr>
              <a:xfrm>
                <a:off x="1404500" y="2247275"/>
                <a:ext cx="94017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333132"/>
                </a:solidFill>
                <a:prstDash val="solid"/>
                <a:round/>
                <a:headEnd len="med" w="med" type="oval"/>
                <a:tailEnd len="med" w="med" type="oval"/>
              </a:ln>
            </p:spPr>
          </p:cxnSp>
          <p:sp>
            <p:nvSpPr>
              <p:cNvPr id="984" name="Google Shape;984;p41"/>
              <p:cNvSpPr/>
              <p:nvPr/>
            </p:nvSpPr>
            <p:spPr>
              <a:xfrm>
                <a:off x="3642812" y="2180675"/>
                <a:ext cx="133200" cy="133200"/>
              </a:xfrm>
              <a:prstGeom prst="ellipse">
                <a:avLst/>
              </a:prstGeom>
              <a:solidFill>
                <a:srgbClr val="333132"/>
              </a:solidFill>
              <a:ln cap="flat" cmpd="sng" w="9525">
                <a:solidFill>
                  <a:srgbClr val="33313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41"/>
              <p:cNvSpPr/>
              <p:nvPr/>
            </p:nvSpPr>
            <p:spPr>
              <a:xfrm>
                <a:off x="5995800" y="2180675"/>
                <a:ext cx="133200" cy="133200"/>
              </a:xfrm>
              <a:prstGeom prst="ellipse">
                <a:avLst/>
              </a:prstGeom>
              <a:solidFill>
                <a:srgbClr val="333132"/>
              </a:solidFill>
              <a:ln cap="flat" cmpd="sng" w="9525">
                <a:solidFill>
                  <a:srgbClr val="33313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41"/>
              <p:cNvSpPr/>
              <p:nvPr/>
            </p:nvSpPr>
            <p:spPr>
              <a:xfrm>
                <a:off x="8303400" y="2180675"/>
                <a:ext cx="133200" cy="133200"/>
              </a:xfrm>
              <a:prstGeom prst="ellipse">
                <a:avLst/>
              </a:prstGeom>
              <a:solidFill>
                <a:srgbClr val="333132"/>
              </a:solidFill>
              <a:ln cap="flat" cmpd="sng" w="9525">
                <a:solidFill>
                  <a:srgbClr val="33313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41"/>
              <p:cNvSpPr/>
              <p:nvPr/>
            </p:nvSpPr>
            <p:spPr>
              <a:xfrm>
                <a:off x="1345786" y="2180675"/>
                <a:ext cx="133200" cy="133200"/>
              </a:xfrm>
              <a:prstGeom prst="ellipse">
                <a:avLst/>
              </a:prstGeom>
              <a:solidFill>
                <a:srgbClr val="333132"/>
              </a:solidFill>
              <a:ln cap="flat" cmpd="sng" w="9525">
                <a:solidFill>
                  <a:srgbClr val="33313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41"/>
              <p:cNvSpPr/>
              <p:nvPr/>
            </p:nvSpPr>
            <p:spPr>
              <a:xfrm>
                <a:off x="10673000" y="2180675"/>
                <a:ext cx="133200" cy="133200"/>
              </a:xfrm>
              <a:prstGeom prst="ellipse">
                <a:avLst/>
              </a:prstGeom>
              <a:solidFill>
                <a:srgbClr val="333132"/>
              </a:solidFill>
              <a:ln cap="flat" cmpd="sng" w="9525">
                <a:solidFill>
                  <a:srgbClr val="33313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88" name="Google Shape;988;p41"/>
          <p:cNvGrpSpPr/>
          <p:nvPr/>
        </p:nvGrpSpPr>
        <p:grpSpPr>
          <a:xfrm>
            <a:off x="420160" y="2652462"/>
            <a:ext cx="2073600" cy="3245175"/>
            <a:chOff x="375586" y="2631225"/>
            <a:chExt cx="2073600" cy="3245175"/>
          </a:xfrm>
        </p:grpSpPr>
        <p:sp>
          <p:nvSpPr>
            <p:cNvPr id="989" name="Google Shape;989;p41"/>
            <p:cNvSpPr txBox="1"/>
            <p:nvPr/>
          </p:nvSpPr>
          <p:spPr>
            <a:xfrm>
              <a:off x="375586" y="4614300"/>
              <a:ext cx="20736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STEP 1:</a:t>
              </a:r>
              <a:r>
                <a:rPr b="1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b="0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Company submits a letter establishing its intent to set a science-based target</a:t>
              </a:r>
              <a:endParaRPr b="0" i="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990" name="Google Shape;990;p41"/>
            <p:cNvGrpSpPr/>
            <p:nvPr/>
          </p:nvGrpSpPr>
          <p:grpSpPr>
            <a:xfrm>
              <a:off x="694186" y="2631225"/>
              <a:ext cx="1436399" cy="1963088"/>
              <a:chOff x="694186" y="2631225"/>
              <a:chExt cx="1436399" cy="1963088"/>
            </a:xfrm>
          </p:grpSpPr>
          <p:sp>
            <p:nvSpPr>
              <p:cNvPr id="991" name="Google Shape;991;p41"/>
              <p:cNvSpPr txBox="1"/>
              <p:nvPr/>
            </p:nvSpPr>
            <p:spPr>
              <a:xfrm>
                <a:off x="866986" y="4147913"/>
                <a:ext cx="10908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lang="es-MX" sz="1700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COMMIT</a:t>
                </a:r>
                <a:endParaRPr b="1" i="0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992" name="Google Shape;992;p41"/>
              <p:cNvGrpSpPr/>
              <p:nvPr/>
            </p:nvGrpSpPr>
            <p:grpSpPr>
              <a:xfrm>
                <a:off x="694186" y="2631225"/>
                <a:ext cx="1436399" cy="1436399"/>
                <a:chOff x="661250" y="2533075"/>
                <a:chExt cx="1436399" cy="1436399"/>
              </a:xfrm>
            </p:grpSpPr>
            <p:pic>
              <p:nvPicPr>
                <p:cNvPr id="993" name="Google Shape;993;p4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093250" y="2976929"/>
                  <a:ext cx="572400" cy="5486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4" name="Google Shape;994;p4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61250" y="2533075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995" name="Google Shape;995;p41"/>
          <p:cNvGrpSpPr/>
          <p:nvPr/>
        </p:nvGrpSpPr>
        <p:grpSpPr>
          <a:xfrm>
            <a:off x="2717186" y="2652462"/>
            <a:ext cx="2073600" cy="3029775"/>
            <a:chOff x="2672612" y="2631225"/>
            <a:chExt cx="2073600" cy="3029775"/>
          </a:xfrm>
        </p:grpSpPr>
        <p:sp>
          <p:nvSpPr>
            <p:cNvPr id="996" name="Google Shape;996;p41"/>
            <p:cNvSpPr txBox="1"/>
            <p:nvPr/>
          </p:nvSpPr>
          <p:spPr>
            <a:xfrm>
              <a:off x="2672612" y="4614300"/>
              <a:ext cx="20736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STEP 2: </a:t>
              </a:r>
              <a:r>
                <a:rPr b="0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Company works on an emissions reduction target in line with the SBTi criteria</a:t>
              </a:r>
              <a:endParaRPr b="0" i="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997" name="Google Shape;997;p41"/>
            <p:cNvGrpSpPr/>
            <p:nvPr/>
          </p:nvGrpSpPr>
          <p:grpSpPr>
            <a:xfrm>
              <a:off x="2991212" y="2631225"/>
              <a:ext cx="1436399" cy="1963088"/>
              <a:chOff x="2991212" y="2631225"/>
              <a:chExt cx="1436399" cy="1963088"/>
            </a:xfrm>
          </p:grpSpPr>
          <p:sp>
            <p:nvSpPr>
              <p:cNvPr id="998" name="Google Shape;998;p41"/>
              <p:cNvSpPr txBox="1"/>
              <p:nvPr/>
            </p:nvSpPr>
            <p:spPr>
              <a:xfrm>
                <a:off x="3077462" y="4147913"/>
                <a:ext cx="12639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lang="es-MX" sz="1700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DEVELOP</a:t>
                </a:r>
                <a:endParaRPr b="1" i="0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999" name="Google Shape;999;p41"/>
              <p:cNvGrpSpPr/>
              <p:nvPr/>
            </p:nvGrpSpPr>
            <p:grpSpPr>
              <a:xfrm>
                <a:off x="2991212" y="2631225"/>
                <a:ext cx="1436399" cy="1436399"/>
                <a:chOff x="2991200" y="2617850"/>
                <a:chExt cx="1436399" cy="1436399"/>
              </a:xfrm>
            </p:grpSpPr>
            <p:pic>
              <p:nvPicPr>
                <p:cNvPr id="1000" name="Google Shape;1000;p41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3360200" y="2962884"/>
                  <a:ext cx="698400" cy="7463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1" name="Google Shape;1001;p4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991200" y="2617850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002" name="Google Shape;1002;p41"/>
          <p:cNvGrpSpPr/>
          <p:nvPr/>
        </p:nvGrpSpPr>
        <p:grpSpPr>
          <a:xfrm>
            <a:off x="5070174" y="2652462"/>
            <a:ext cx="2073600" cy="3029775"/>
            <a:chOff x="5025600" y="2631225"/>
            <a:chExt cx="2073600" cy="3029775"/>
          </a:xfrm>
        </p:grpSpPr>
        <p:sp>
          <p:nvSpPr>
            <p:cNvPr id="1003" name="Google Shape;1003;p41"/>
            <p:cNvSpPr txBox="1"/>
            <p:nvPr/>
          </p:nvSpPr>
          <p:spPr>
            <a:xfrm>
              <a:off x="5025600" y="4614300"/>
              <a:ext cx="20736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STEP 3: </a:t>
              </a:r>
              <a:r>
                <a:rPr b="0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Company presents the target to the SBTi for official validation</a:t>
              </a:r>
              <a:endParaRPr b="0" i="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1004" name="Google Shape;1004;p41"/>
            <p:cNvGrpSpPr/>
            <p:nvPr/>
          </p:nvGrpSpPr>
          <p:grpSpPr>
            <a:xfrm>
              <a:off x="5344200" y="2631225"/>
              <a:ext cx="1436399" cy="1963088"/>
              <a:chOff x="5344200" y="2631225"/>
              <a:chExt cx="1436399" cy="1963088"/>
            </a:xfrm>
          </p:grpSpPr>
          <p:sp>
            <p:nvSpPr>
              <p:cNvPr id="1005" name="Google Shape;1005;p41"/>
              <p:cNvSpPr txBox="1"/>
              <p:nvPr/>
            </p:nvSpPr>
            <p:spPr>
              <a:xfrm>
                <a:off x="5430450" y="4147913"/>
                <a:ext cx="12639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lang="es-MX" sz="1700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SUBMIT</a:t>
                </a:r>
                <a:endParaRPr b="1" i="0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1006" name="Google Shape;1006;p41"/>
              <p:cNvGrpSpPr/>
              <p:nvPr/>
            </p:nvGrpSpPr>
            <p:grpSpPr>
              <a:xfrm>
                <a:off x="5344200" y="2631225"/>
                <a:ext cx="1436399" cy="1436399"/>
                <a:chOff x="5402675" y="2631212"/>
                <a:chExt cx="1436399" cy="1436399"/>
              </a:xfrm>
            </p:grpSpPr>
            <p:pic>
              <p:nvPicPr>
                <p:cNvPr id="1007" name="Google Shape;1007;p4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834675" y="2941281"/>
                  <a:ext cx="572400" cy="8162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8" name="Google Shape;1008;p4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402675" y="2631212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009" name="Google Shape;1009;p41"/>
          <p:cNvGrpSpPr/>
          <p:nvPr/>
        </p:nvGrpSpPr>
        <p:grpSpPr>
          <a:xfrm>
            <a:off x="7377774" y="2652462"/>
            <a:ext cx="2073600" cy="3029775"/>
            <a:chOff x="7333200" y="2631225"/>
            <a:chExt cx="2073600" cy="3029775"/>
          </a:xfrm>
        </p:grpSpPr>
        <p:sp>
          <p:nvSpPr>
            <p:cNvPr id="1010" name="Google Shape;1010;p41"/>
            <p:cNvSpPr txBox="1"/>
            <p:nvPr/>
          </p:nvSpPr>
          <p:spPr>
            <a:xfrm>
              <a:off x="7333200" y="4614300"/>
              <a:ext cx="20736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STEP 4: </a:t>
              </a:r>
              <a:r>
                <a:rPr b="0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Company announces the target and inform stakeholders</a:t>
              </a:r>
              <a:endParaRPr b="0" i="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1011" name="Google Shape;1011;p41"/>
            <p:cNvGrpSpPr/>
            <p:nvPr/>
          </p:nvGrpSpPr>
          <p:grpSpPr>
            <a:xfrm>
              <a:off x="7462050" y="2631225"/>
              <a:ext cx="1815900" cy="1963088"/>
              <a:chOff x="7462050" y="2631225"/>
              <a:chExt cx="1815900" cy="1963088"/>
            </a:xfrm>
          </p:grpSpPr>
          <p:sp>
            <p:nvSpPr>
              <p:cNvPr id="1012" name="Google Shape;1012;p41"/>
              <p:cNvSpPr txBox="1"/>
              <p:nvPr/>
            </p:nvSpPr>
            <p:spPr>
              <a:xfrm>
                <a:off x="7462050" y="4147913"/>
                <a:ext cx="18159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lang="es-MX" sz="1700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COMMUNICATE</a:t>
                </a:r>
                <a:endParaRPr b="1" i="0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1013" name="Google Shape;1013;p41"/>
              <p:cNvGrpSpPr/>
              <p:nvPr/>
            </p:nvGrpSpPr>
            <p:grpSpPr>
              <a:xfrm>
                <a:off x="7651800" y="2631225"/>
                <a:ext cx="1436399" cy="1436399"/>
                <a:chOff x="7651800" y="2584087"/>
                <a:chExt cx="1436399" cy="1436399"/>
              </a:xfrm>
            </p:grpSpPr>
            <p:pic>
              <p:nvPicPr>
                <p:cNvPr id="1014" name="Google Shape;1014;p4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950600" y="2945020"/>
                  <a:ext cx="838800" cy="7145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5" name="Google Shape;1015;p4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7651800" y="2584087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016" name="Google Shape;1016;p41"/>
          <p:cNvGrpSpPr/>
          <p:nvPr/>
        </p:nvGrpSpPr>
        <p:grpSpPr>
          <a:xfrm>
            <a:off x="9747374" y="2652462"/>
            <a:ext cx="2073600" cy="3460575"/>
            <a:chOff x="9702800" y="2631225"/>
            <a:chExt cx="2073600" cy="3460575"/>
          </a:xfrm>
        </p:grpSpPr>
        <p:sp>
          <p:nvSpPr>
            <p:cNvPr id="1017" name="Google Shape;1017;p41"/>
            <p:cNvSpPr txBox="1"/>
            <p:nvPr/>
          </p:nvSpPr>
          <p:spPr>
            <a:xfrm>
              <a:off x="9702800" y="4614300"/>
              <a:ext cx="2073600" cy="14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STEP 5: </a:t>
              </a:r>
              <a:r>
                <a:rPr b="0" i="0" lang="es-MX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Company report its wide emissions and progress against targets on an annual basis</a:t>
              </a:r>
              <a:endParaRPr b="0" i="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1018" name="Google Shape;1018;p41"/>
            <p:cNvGrpSpPr/>
            <p:nvPr/>
          </p:nvGrpSpPr>
          <p:grpSpPr>
            <a:xfrm>
              <a:off x="9831650" y="2631225"/>
              <a:ext cx="1815900" cy="1963088"/>
              <a:chOff x="9831650" y="2631225"/>
              <a:chExt cx="1815900" cy="1963088"/>
            </a:xfrm>
          </p:grpSpPr>
          <p:sp>
            <p:nvSpPr>
              <p:cNvPr id="1019" name="Google Shape;1019;p41"/>
              <p:cNvSpPr txBox="1"/>
              <p:nvPr/>
            </p:nvSpPr>
            <p:spPr>
              <a:xfrm>
                <a:off x="9831650" y="4147913"/>
                <a:ext cx="18159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lang="es-MX" sz="1700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DISCLOSE</a:t>
                </a:r>
                <a:endParaRPr b="1" i="0" sz="17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1020" name="Google Shape;1020;p41"/>
              <p:cNvGrpSpPr/>
              <p:nvPr/>
            </p:nvGrpSpPr>
            <p:grpSpPr>
              <a:xfrm>
                <a:off x="10021400" y="2631225"/>
                <a:ext cx="1436399" cy="1436399"/>
                <a:chOff x="10069825" y="2631225"/>
                <a:chExt cx="1436399" cy="1436399"/>
              </a:xfrm>
            </p:grpSpPr>
            <p:pic>
              <p:nvPicPr>
                <p:cNvPr id="1021" name="Google Shape;1021;p41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10402825" y="3033010"/>
                  <a:ext cx="770400" cy="6328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2" name="Google Shape;1022;p4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10069825" y="2631225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2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28" name="Google Shape;1028;p42"/>
          <p:cNvSpPr txBox="1"/>
          <p:nvPr/>
        </p:nvSpPr>
        <p:spPr>
          <a:xfrm>
            <a:off x="483800" y="833975"/>
            <a:ext cx="9076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1: COMMIT | COMMITMENT LETTER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029" name="Google Shape;1029;p42"/>
          <p:cNvGrpSpPr/>
          <p:nvPr/>
        </p:nvGrpSpPr>
        <p:grpSpPr>
          <a:xfrm>
            <a:off x="515938" y="2921244"/>
            <a:ext cx="6093723" cy="1015500"/>
            <a:chOff x="340283" y="1367334"/>
            <a:chExt cx="8375100" cy="1015500"/>
          </a:xfrm>
        </p:grpSpPr>
        <p:sp>
          <p:nvSpPr>
            <p:cNvPr id="1030" name="Google Shape;1030;p42"/>
            <p:cNvSpPr/>
            <p:nvPr/>
          </p:nvSpPr>
          <p:spPr>
            <a:xfrm>
              <a:off x="340283" y="1367334"/>
              <a:ext cx="8375100" cy="1015500"/>
            </a:xfrm>
            <a:prstGeom prst="rightArrow">
              <a:avLst>
                <a:gd fmla="val 100000" name="adj1"/>
                <a:gd fmla="val 50000" name="adj2"/>
              </a:avLst>
            </a:prstGeom>
            <a:solidFill>
              <a:srgbClr val="5C26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1" name="Google Shape;1031;p42"/>
            <p:cNvSpPr txBox="1"/>
            <p:nvPr/>
          </p:nvSpPr>
          <p:spPr>
            <a:xfrm>
              <a:off x="528965" y="1425390"/>
              <a:ext cx="7590900" cy="900000"/>
            </a:xfrm>
            <a:prstGeom prst="rect">
              <a:avLst/>
            </a:prstGeom>
            <a:solidFill>
              <a:srgbClr val="5C26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s-MX" sz="20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  <a:extLst>
                    <a:ext uri="http://customooxmlschemas.google.com/">
                      <go:slidesCustomData xmlns:go="http://customooxmlschemas.google.com/" textRoundtripDataId="21"/>
                    </a:ext>
                  </a:extLst>
                </a:rPr>
                <a:t>LARGE COMPANIES</a:t>
              </a:r>
              <a:r>
                <a:rPr b="1" lang="es-MX" sz="20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b="1" lang="es-MX" sz="20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&amp; FINANCIAL INSTITUTIONS</a:t>
              </a:r>
              <a:endParaRPr b="1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032" name="Google Shape;1032;p42"/>
          <p:cNvPicPr preferRelativeResize="0"/>
          <p:nvPr/>
        </p:nvPicPr>
        <p:blipFill rotWithShape="1">
          <a:blip r:embed="rId3">
            <a:alphaModFix/>
          </a:blip>
          <a:srcRect b="7742" l="32776" r="38283" t="20299"/>
          <a:stretch/>
        </p:blipFill>
        <p:spPr>
          <a:xfrm>
            <a:off x="7066950" y="1408000"/>
            <a:ext cx="3689549" cy="5157825"/>
          </a:xfrm>
          <a:prstGeom prst="rect">
            <a:avLst/>
          </a:prstGeom>
          <a:noFill/>
          <a:ln cap="sq" cmpd="sng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824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43"/>
          <p:cNvSpPr txBox="1"/>
          <p:nvPr/>
        </p:nvSpPr>
        <p:spPr>
          <a:xfrm>
            <a:off x="9079345" y="1454966"/>
            <a:ext cx="2687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</a:pPr>
            <a:r>
              <a:rPr b="1" i="1" lang="es-MX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“We urge businesses and investors to join the Race to Zero, align their portfolios with the goals of the Paris Agreement and set science-based net</a:t>
            </a:r>
            <a:r>
              <a:rPr b="1" i="1" lang="es-MX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</a:t>
            </a:r>
            <a:r>
              <a:rPr b="1" i="1" lang="es-MX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zero targets of 2050 at the latest.”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</a:pPr>
            <a:r>
              <a:rPr b="0" i="0" lang="es-MX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G7 Climate and Environment Ministers, May 2021.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43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0" name="Google Shape;1040;p43"/>
          <p:cNvSpPr txBox="1"/>
          <p:nvPr/>
        </p:nvSpPr>
        <p:spPr>
          <a:xfrm>
            <a:off x="483800" y="833975"/>
            <a:ext cx="7174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1: COMMIT 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1" name="Google Shape;1041;p43"/>
          <p:cNvSpPr txBox="1"/>
          <p:nvPr/>
        </p:nvSpPr>
        <p:spPr>
          <a:xfrm>
            <a:off x="515950" y="1531176"/>
            <a:ext cx="6544200" cy="38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2100" lvl="0" marL="28575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1"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Near-term science-based targets are required. 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This means that when a company signs </a:t>
            </a:r>
            <a:r>
              <a:rPr lang="es-MX" sz="17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the commitment letter,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it is committing to set a near-term target. </a:t>
            </a:r>
            <a:endParaRPr sz="17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2100" lvl="0" marL="285750" marR="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Net-zero science-based targets are an </a:t>
            </a:r>
            <a:r>
              <a:rPr b="1"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additional commitment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this means that in addition to setting a near-term target, companies can choose to </a:t>
            </a:r>
            <a:r>
              <a:rPr b="1"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also set a net-zero target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7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2100" lvl="0" marL="285750" marR="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To commit to setting a net-zero science-based target, companies must check the "set net-zero targets" option in the commitment letter.</a:t>
            </a:r>
            <a:endParaRPr sz="17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210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Companies that commit to setting net-zero science-based targets automatically join the </a:t>
            </a:r>
            <a:r>
              <a:rPr b="1"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Race to Zero* 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campaign.</a:t>
            </a:r>
            <a:endParaRPr sz="17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2" name="Google Shape;1042;p43"/>
          <p:cNvSpPr txBox="1"/>
          <p:nvPr/>
        </p:nvSpPr>
        <p:spPr>
          <a:xfrm>
            <a:off x="515950" y="5914875"/>
            <a:ext cx="684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MX" sz="1200">
                <a:latin typeface="Raleway"/>
                <a:ea typeface="Raleway"/>
                <a:cs typeface="Raleway"/>
                <a:sym typeface="Raleway"/>
              </a:rPr>
              <a:t>* Companies that are eligible to join the Race to Zero must follow the SBTi’s current </a:t>
            </a:r>
            <a:r>
              <a:rPr i="1" lang="es-MX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fossil fuel policy</a:t>
            </a:r>
            <a:r>
              <a:rPr i="1" lang="es-MX" sz="1200">
                <a:latin typeface="Raleway"/>
                <a:ea typeface="Raleway"/>
                <a:cs typeface="Raleway"/>
                <a:sym typeface="Raleway"/>
              </a:rPr>
              <a:t>. If companies have questions, please reach out to Race to Zero at </a:t>
            </a:r>
            <a:r>
              <a:rPr i="1" lang="es-MX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racetozero@unfccc.int</a:t>
            </a:r>
            <a:r>
              <a:rPr i="1" lang="es-MX" sz="1200">
                <a:latin typeface="Raleway"/>
                <a:ea typeface="Raleway"/>
                <a:cs typeface="Raleway"/>
                <a:sym typeface="Raleway"/>
              </a:rPr>
              <a:t>. </a:t>
            </a:r>
            <a:endParaRPr i="1"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3" name="Google Shape;1043;p43"/>
          <p:cNvSpPr/>
          <p:nvPr/>
        </p:nvSpPr>
        <p:spPr>
          <a:xfrm>
            <a:off x="6871086" y="4169093"/>
            <a:ext cx="2075700" cy="2078700"/>
          </a:xfrm>
          <a:prstGeom prst="ellipse">
            <a:avLst/>
          </a:prstGeom>
          <a:solidFill>
            <a:srgbClr val="AE5B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i="0" lang="es-MX" sz="12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Non-state actors committed to net-zero through partner initiatives such as SBTi</a:t>
            </a:r>
            <a:endParaRPr i="0" sz="1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A picture containing logo&#10;&#10;Description automatically generated" id="1044" name="Google Shape;1044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7649" y="4554682"/>
            <a:ext cx="1759500" cy="50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4"/>
          <p:cNvSpPr/>
          <p:nvPr/>
        </p:nvSpPr>
        <p:spPr>
          <a:xfrm>
            <a:off x="4953294" y="1734678"/>
            <a:ext cx="611400" cy="31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4143"/>
          </a:solidFill>
          <a:ln cap="flat" cmpd="sng" w="9525">
            <a:solidFill>
              <a:srgbClr val="CF41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0" name="Google Shape;1050;p44"/>
          <p:cNvGrpSpPr/>
          <p:nvPr/>
        </p:nvGrpSpPr>
        <p:grpSpPr>
          <a:xfrm>
            <a:off x="5651395" y="1538266"/>
            <a:ext cx="5540920" cy="2515218"/>
            <a:chOff x="5651475" y="1320537"/>
            <a:chExt cx="6336101" cy="2885417"/>
          </a:xfrm>
        </p:grpSpPr>
        <p:pic>
          <p:nvPicPr>
            <p:cNvPr id="1051" name="Google Shape;1051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651475" y="1320537"/>
              <a:ext cx="6336101" cy="28854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2" name="Google Shape;1052;p44"/>
            <p:cNvSpPr/>
            <p:nvPr/>
          </p:nvSpPr>
          <p:spPr>
            <a:xfrm>
              <a:off x="10566940" y="2094135"/>
              <a:ext cx="528900" cy="214800"/>
            </a:xfrm>
            <a:prstGeom prst="rect">
              <a:avLst/>
            </a:prstGeom>
            <a:noFill/>
            <a:ln cap="flat" cmpd="sng" w="38100">
              <a:solidFill>
                <a:srgbClr val="CF41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3" name="Google Shape;1053;p44"/>
          <p:cNvSpPr txBox="1"/>
          <p:nvPr/>
        </p:nvSpPr>
        <p:spPr>
          <a:xfrm>
            <a:off x="983763" y="1609397"/>
            <a:ext cx="4478400" cy="10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91601" lvl="0" marL="360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AutoNum type="arabicPeriod"/>
            </a:pPr>
            <a:r>
              <a:rPr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Access the initiative's website: </a:t>
            </a:r>
            <a:r>
              <a:rPr i="0" lang="es-MX" sz="16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www.sciencebasedtargets.org</a:t>
            </a:r>
            <a:r>
              <a:rPr lang="es-MX" sz="1600">
                <a:latin typeface="Raleway"/>
                <a:ea typeface="Raleway"/>
                <a:cs typeface="Raleway"/>
                <a:sym typeface="Raleway"/>
              </a:rPr>
              <a:t>.</a:t>
            </a:r>
            <a:r>
              <a:rPr i="0" lang="es-MX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91601" lvl="0" marL="360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AutoNum type="arabicPeriod"/>
            </a:pPr>
            <a:r>
              <a:rPr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On the main menu, click on "</a:t>
            </a:r>
            <a:r>
              <a:rPr i="1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Resources</a:t>
            </a:r>
            <a:r>
              <a:rPr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"</a:t>
            </a:r>
            <a:r>
              <a:rPr i="0" lang="es-MX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54" name="Google Shape;1054;p44"/>
          <p:cNvSpPr txBox="1"/>
          <p:nvPr/>
        </p:nvSpPr>
        <p:spPr>
          <a:xfrm>
            <a:off x="6775050" y="4217300"/>
            <a:ext cx="5051400" cy="19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4488" lvl="0" marL="344488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3.  Scroll down a little bit.</a:t>
            </a:r>
            <a:endParaRPr i="0" sz="16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4488" lvl="0" marL="344488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4.  The resources are presented according to the stage in which they will be used: </a:t>
            </a:r>
            <a:r>
              <a:rPr i="1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commit, develop, submit, learn and background.</a:t>
            </a:r>
            <a:endParaRPr i="1" sz="16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4488" lvl="0" marL="344488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5.   Click on the corresponding menu and access the resources you want.</a:t>
            </a:r>
            <a:endParaRPr i="0" sz="16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055" name="Google Shape;1055;p44"/>
          <p:cNvGrpSpPr/>
          <p:nvPr/>
        </p:nvGrpSpPr>
        <p:grpSpPr>
          <a:xfrm>
            <a:off x="635010" y="3339991"/>
            <a:ext cx="5925073" cy="2845439"/>
            <a:chOff x="301875" y="3492350"/>
            <a:chExt cx="6257999" cy="3214459"/>
          </a:xfrm>
        </p:grpSpPr>
        <p:pic>
          <p:nvPicPr>
            <p:cNvPr id="1056" name="Google Shape;1056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1875" y="3492350"/>
              <a:ext cx="6257999" cy="3214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7" name="Google Shape;1057;p44"/>
            <p:cNvSpPr/>
            <p:nvPr/>
          </p:nvSpPr>
          <p:spPr>
            <a:xfrm>
              <a:off x="412500" y="4248100"/>
              <a:ext cx="4187400" cy="393600"/>
            </a:xfrm>
            <a:prstGeom prst="rect">
              <a:avLst/>
            </a:prstGeom>
            <a:noFill/>
            <a:ln cap="flat" cmpd="sng" w="38100">
              <a:solidFill>
                <a:srgbClr val="CF41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8" name="Google Shape;1058;p44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59" name="Google Shape;1059;p44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2: DEVELOP THE TARGET | KEY RESOURCES WHERE TO FIND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45"/>
          <p:cNvGrpSpPr/>
          <p:nvPr/>
        </p:nvGrpSpPr>
        <p:grpSpPr>
          <a:xfrm>
            <a:off x="5901273" y="1178935"/>
            <a:ext cx="5523653" cy="996375"/>
            <a:chOff x="4530625" y="1206568"/>
            <a:chExt cx="4142843" cy="747300"/>
          </a:xfrm>
        </p:grpSpPr>
        <p:cxnSp>
          <p:nvCxnSpPr>
            <p:cNvPr id="1065" name="Google Shape;1065;p45"/>
            <p:cNvCxnSpPr/>
            <p:nvPr/>
          </p:nvCxnSpPr>
          <p:spPr>
            <a:xfrm>
              <a:off x="4530625" y="1582195"/>
              <a:ext cx="1652700" cy="0"/>
            </a:xfrm>
            <a:prstGeom prst="straightConnector1">
              <a:avLst/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66" name="Google Shape;1066;p45"/>
            <p:cNvSpPr/>
            <p:nvPr/>
          </p:nvSpPr>
          <p:spPr>
            <a:xfrm>
              <a:off x="6014671" y="1481782"/>
              <a:ext cx="198600" cy="1983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7" name="Google Shape;1067;p45"/>
            <p:cNvSpPr txBox="1"/>
            <p:nvPr/>
          </p:nvSpPr>
          <p:spPr>
            <a:xfrm>
              <a:off x="5990215" y="1423765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b="0" i="0" sz="19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8" name="Google Shape;1068;p45"/>
            <p:cNvSpPr txBox="1"/>
            <p:nvPr/>
          </p:nvSpPr>
          <p:spPr>
            <a:xfrm>
              <a:off x="6223854" y="1206568"/>
              <a:ext cx="2449614" cy="7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sng" cap="none" strike="noStrik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Tools</a:t>
              </a:r>
              <a:endParaRPr b="1" i="0" sz="16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4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Excel tools for modeling targets.</a:t>
              </a:r>
              <a:endParaRPr b="1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1069" name="Google Shape;1069;p45"/>
          <p:cNvCxnSpPr/>
          <p:nvPr/>
        </p:nvCxnSpPr>
        <p:spPr>
          <a:xfrm>
            <a:off x="7965706" y="4616541"/>
            <a:ext cx="812400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0" name="Google Shape;1070;p45"/>
          <p:cNvSpPr/>
          <p:nvPr/>
        </p:nvSpPr>
        <p:spPr>
          <a:xfrm>
            <a:off x="8553052" y="4482656"/>
            <a:ext cx="264900" cy="264300"/>
          </a:xfrm>
          <a:prstGeom prst="ellipse">
            <a:avLst/>
          </a:prstGeom>
          <a:solidFill>
            <a:srgbClr val="9225A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071" name="Google Shape;1071;p45"/>
          <p:cNvGrpSpPr/>
          <p:nvPr/>
        </p:nvGrpSpPr>
        <p:grpSpPr>
          <a:xfrm>
            <a:off x="8522412" y="4405435"/>
            <a:ext cx="3145746" cy="1205360"/>
            <a:chOff x="8522412" y="4405435"/>
            <a:chExt cx="3145746" cy="1205360"/>
          </a:xfrm>
        </p:grpSpPr>
        <p:sp>
          <p:nvSpPr>
            <p:cNvPr id="1072" name="Google Shape;1072;p45"/>
            <p:cNvSpPr txBox="1"/>
            <p:nvPr/>
          </p:nvSpPr>
          <p:spPr>
            <a:xfrm>
              <a:off x="8522412" y="4405435"/>
              <a:ext cx="329992" cy="417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b="0" i="0" sz="19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3" name="Google Shape;1073;p45"/>
            <p:cNvSpPr txBox="1"/>
            <p:nvPr/>
          </p:nvSpPr>
          <p:spPr>
            <a:xfrm>
              <a:off x="8831957" y="4614495"/>
              <a:ext cx="2836200" cy="9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sng" cap="none" strike="noStrik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Foundations of Science-</a:t>
              </a:r>
              <a:r>
                <a:rPr b="1" lang="es-MX" sz="1600" u="sng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B</a:t>
              </a:r>
              <a:r>
                <a:rPr b="1" i="0" lang="es-MX" sz="1600" u="sng" cap="none" strike="noStrik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ased Targets</a:t>
              </a:r>
              <a:endParaRPr b="1" i="0" sz="16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b="0" i="0" lang="es-MX" sz="14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Explains how the SBTi has leveraged newly available science to align its methods with 1.5°C and well-below 2°C pathways.</a:t>
              </a:r>
              <a:endParaRPr b="1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74" name="Google Shape;1074;p45"/>
          <p:cNvGrpSpPr/>
          <p:nvPr/>
        </p:nvGrpSpPr>
        <p:grpSpPr>
          <a:xfrm>
            <a:off x="473800" y="2151900"/>
            <a:ext cx="4624850" cy="996375"/>
            <a:chOff x="744101" y="1672393"/>
            <a:chExt cx="3468724" cy="747300"/>
          </a:xfrm>
        </p:grpSpPr>
        <p:cxnSp>
          <p:nvCxnSpPr>
            <p:cNvPr id="1075" name="Google Shape;1075;p45"/>
            <p:cNvCxnSpPr/>
            <p:nvPr/>
          </p:nvCxnSpPr>
          <p:spPr>
            <a:xfrm rot="10800000">
              <a:off x="2921325" y="2046050"/>
              <a:ext cx="1291500" cy="0"/>
            </a:xfrm>
            <a:prstGeom prst="straightConnector1">
              <a:avLst/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76" name="Google Shape;1076;p45"/>
            <p:cNvSpPr/>
            <p:nvPr/>
          </p:nvSpPr>
          <p:spPr>
            <a:xfrm>
              <a:off x="2874851" y="1943786"/>
              <a:ext cx="198600" cy="1983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7" name="Google Shape;1077;p45"/>
            <p:cNvSpPr txBox="1"/>
            <p:nvPr/>
          </p:nvSpPr>
          <p:spPr>
            <a:xfrm>
              <a:off x="2849841" y="1884747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b="0" i="0" sz="19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8" name="Google Shape;1078;p45"/>
            <p:cNvSpPr txBox="1"/>
            <p:nvPr/>
          </p:nvSpPr>
          <p:spPr>
            <a:xfrm>
              <a:off x="744101" y="1672393"/>
              <a:ext cx="2127300" cy="7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sng" cap="none" strike="noStrik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Target Validation Protocol</a:t>
              </a:r>
              <a:endParaRPr b="1" i="0" sz="16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4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Presents how the team checks and classifies targets against the SBTi </a:t>
              </a:r>
              <a:r>
                <a:rPr b="0" i="0" lang="es-MX" sz="14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Criteria</a:t>
              </a:r>
              <a:r>
                <a:rPr b="0" i="0" lang="es-MX" sz="16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  <a:endParaRPr b="1" i="0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79" name="Google Shape;1079;p45"/>
          <p:cNvGrpSpPr/>
          <p:nvPr/>
        </p:nvGrpSpPr>
        <p:grpSpPr>
          <a:xfrm>
            <a:off x="301265" y="3372315"/>
            <a:ext cx="4188659" cy="1400550"/>
            <a:chOff x="340275" y="4033716"/>
            <a:chExt cx="4188659" cy="1400550"/>
          </a:xfrm>
        </p:grpSpPr>
        <p:cxnSp>
          <p:nvCxnSpPr>
            <p:cNvPr id="1080" name="Google Shape;1080;p45"/>
            <p:cNvCxnSpPr/>
            <p:nvPr/>
          </p:nvCxnSpPr>
          <p:spPr>
            <a:xfrm rot="10800000">
              <a:off x="3395762" y="4471384"/>
              <a:ext cx="1133172" cy="0"/>
            </a:xfrm>
            <a:prstGeom prst="straightConnector1">
              <a:avLst/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081" name="Google Shape;1081;p45"/>
            <p:cNvGrpSpPr/>
            <p:nvPr/>
          </p:nvGrpSpPr>
          <p:grpSpPr>
            <a:xfrm>
              <a:off x="3307693" y="4262782"/>
              <a:ext cx="329992" cy="417190"/>
              <a:chOff x="3307693" y="4262782"/>
              <a:chExt cx="329992" cy="417190"/>
            </a:xfrm>
          </p:grpSpPr>
          <p:sp>
            <p:nvSpPr>
              <p:cNvPr id="1082" name="Google Shape;1082;p45"/>
              <p:cNvSpPr/>
              <p:nvPr/>
            </p:nvSpPr>
            <p:spPr>
              <a:xfrm>
                <a:off x="3341038" y="4337502"/>
                <a:ext cx="264793" cy="264393"/>
              </a:xfrm>
              <a:prstGeom prst="ellipse">
                <a:avLst/>
              </a:prstGeom>
              <a:solidFill>
                <a:srgbClr val="7F209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083" name="Google Shape;1083;p45"/>
              <p:cNvSpPr txBox="1"/>
              <p:nvPr/>
            </p:nvSpPr>
            <p:spPr>
              <a:xfrm>
                <a:off x="3307693" y="4262782"/>
                <a:ext cx="329992" cy="417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s-MX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2</a:t>
                </a:r>
                <a:endParaRPr b="0" i="0" sz="19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1084" name="Google Shape;1084;p45"/>
            <p:cNvSpPr txBox="1"/>
            <p:nvPr/>
          </p:nvSpPr>
          <p:spPr>
            <a:xfrm>
              <a:off x="340275" y="4033716"/>
              <a:ext cx="2996325" cy="140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sng" cap="none" strike="noStrik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SBTi Corporate Manual</a:t>
              </a:r>
              <a:endParaRPr b="1" i="0" sz="16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4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Presents the steps to join the initiative, and guidance for companies to develop their targets for scopes 1, 2 and 3</a:t>
              </a:r>
              <a:r>
                <a:rPr b="0" i="0" lang="es-MX" sz="16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  <a:endParaRPr b="1" i="0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1085" name="Google Shape;1085;p45"/>
          <p:cNvCxnSpPr/>
          <p:nvPr/>
        </p:nvCxnSpPr>
        <p:spPr>
          <a:xfrm>
            <a:off x="6676521" y="3225636"/>
            <a:ext cx="1491900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86" name="Google Shape;1086;p45"/>
          <p:cNvGrpSpPr/>
          <p:nvPr/>
        </p:nvGrpSpPr>
        <p:grpSpPr>
          <a:xfrm>
            <a:off x="7912810" y="2625018"/>
            <a:ext cx="3755344" cy="996300"/>
            <a:chOff x="7912810" y="2625018"/>
            <a:chExt cx="3755344" cy="996300"/>
          </a:xfrm>
        </p:grpSpPr>
        <p:sp>
          <p:nvSpPr>
            <p:cNvPr id="1087" name="Google Shape;1087;p45"/>
            <p:cNvSpPr txBox="1"/>
            <p:nvPr/>
          </p:nvSpPr>
          <p:spPr>
            <a:xfrm>
              <a:off x="8222354" y="2625018"/>
              <a:ext cx="3445800" cy="9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sng" cap="none" strike="noStrik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SBTi Criteria and Recommendations</a:t>
              </a:r>
              <a:endParaRPr b="1" i="0" sz="16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4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Presents the criteria and recommendations for the development of SBT targets. Companies are validated against these criteria.</a:t>
              </a:r>
              <a:endParaRPr b="1" i="0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1088" name="Google Shape;1088;p45"/>
            <p:cNvGrpSpPr/>
            <p:nvPr/>
          </p:nvGrpSpPr>
          <p:grpSpPr>
            <a:xfrm>
              <a:off x="7912810" y="3005585"/>
              <a:ext cx="329992" cy="417190"/>
              <a:chOff x="7951820" y="3603486"/>
              <a:chExt cx="329992" cy="417190"/>
            </a:xfrm>
          </p:grpSpPr>
          <p:sp>
            <p:nvSpPr>
              <p:cNvPr id="1089" name="Google Shape;1089;p45"/>
              <p:cNvSpPr/>
              <p:nvPr/>
            </p:nvSpPr>
            <p:spPr>
              <a:xfrm>
                <a:off x="7982461" y="3681956"/>
                <a:ext cx="264793" cy="264393"/>
              </a:xfrm>
              <a:prstGeom prst="ellipse">
                <a:avLst/>
              </a:prstGeom>
              <a:solidFill>
                <a:srgbClr val="761E8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090" name="Google Shape;1090;p45"/>
              <p:cNvSpPr txBox="1"/>
              <p:nvPr/>
            </p:nvSpPr>
            <p:spPr>
              <a:xfrm>
                <a:off x="7951820" y="3603486"/>
                <a:ext cx="329992" cy="417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s-MX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3</a:t>
                </a:r>
                <a:endParaRPr b="0" i="0" sz="19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091" name="Google Shape;1091;p45"/>
          <p:cNvGrpSpPr/>
          <p:nvPr/>
        </p:nvGrpSpPr>
        <p:grpSpPr>
          <a:xfrm>
            <a:off x="3790254" y="1686276"/>
            <a:ext cx="4210388" cy="3759513"/>
            <a:chOff x="3318063" y="1368287"/>
            <a:chExt cx="2408000" cy="2993481"/>
          </a:xfrm>
        </p:grpSpPr>
        <p:sp>
          <p:nvSpPr>
            <p:cNvPr id="1092" name="Google Shape;1092;p45"/>
            <p:cNvSpPr/>
            <p:nvPr/>
          </p:nvSpPr>
          <p:spPr>
            <a:xfrm>
              <a:off x="3595785" y="2775241"/>
              <a:ext cx="1853168" cy="919151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093" name="Google Shape;1093;p45"/>
            <p:cNvSpPr/>
            <p:nvPr/>
          </p:nvSpPr>
          <p:spPr>
            <a:xfrm>
              <a:off x="3318063" y="3194383"/>
              <a:ext cx="1203867" cy="1167385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1094" name="Google Shape;1094;p45"/>
            <p:cNvSpPr/>
            <p:nvPr/>
          </p:nvSpPr>
          <p:spPr>
            <a:xfrm flipH="1">
              <a:off x="4522196" y="3194383"/>
              <a:ext cx="1203867" cy="1167385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9225A5"/>
            </a:solidFill>
            <a:ln>
              <a:noFill/>
            </a:ln>
          </p:spPr>
        </p:sp>
        <p:sp>
          <p:nvSpPr>
            <p:cNvPr id="1095" name="Google Shape;1095;p45"/>
            <p:cNvSpPr/>
            <p:nvPr/>
          </p:nvSpPr>
          <p:spPr>
            <a:xfrm>
              <a:off x="3844034" y="2401368"/>
              <a:ext cx="1356545" cy="672851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096" name="Google Shape;1096;p45"/>
            <p:cNvSpPr/>
            <p:nvPr/>
          </p:nvSpPr>
          <p:spPr>
            <a:xfrm>
              <a:off x="3930892" y="2272397"/>
              <a:ext cx="1175304" cy="581421"/>
            </a:xfrm>
            <a:custGeom>
              <a:rect b="b" l="l" r="r" t="t"/>
              <a:pathLst>
                <a:path extrusionOk="0" h="16300" w="49248">
                  <a:moveTo>
                    <a:pt x="0" y="7554"/>
                  </a:moveTo>
                  <a:lnTo>
                    <a:pt x="24649" y="16300"/>
                  </a:lnTo>
                  <a:lnTo>
                    <a:pt x="49248" y="7604"/>
                  </a:lnTo>
                  <a:lnTo>
                    <a:pt x="2459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097" name="Google Shape;1097;p45"/>
            <p:cNvSpPr/>
            <p:nvPr/>
          </p:nvSpPr>
          <p:spPr>
            <a:xfrm>
              <a:off x="4052837" y="2081437"/>
              <a:ext cx="931314" cy="460727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098" name="Google Shape;1098;p45"/>
            <p:cNvSpPr/>
            <p:nvPr/>
          </p:nvSpPr>
          <p:spPr>
            <a:xfrm>
              <a:off x="4233144" y="1787006"/>
              <a:ext cx="573183" cy="289305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099" name="Google Shape;1099;p45"/>
            <p:cNvSpPr/>
            <p:nvPr/>
          </p:nvSpPr>
          <p:spPr>
            <a:xfrm>
              <a:off x="3640743" y="2708179"/>
              <a:ext cx="881371" cy="854431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1100" name="Google Shape;1100;p45"/>
            <p:cNvSpPr/>
            <p:nvPr/>
          </p:nvSpPr>
          <p:spPr>
            <a:xfrm>
              <a:off x="3964720" y="2291507"/>
              <a:ext cx="555203" cy="453658"/>
            </a:xfrm>
            <a:custGeom>
              <a:rect b="b" l="l" r="r" t="t"/>
              <a:pathLst>
                <a:path extrusionOk="0" h="12771" w="23257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gradFill>
              <a:gsLst>
                <a:gs pos="0">
                  <a:srgbClr val="FFCA37"/>
                </a:gs>
                <a:gs pos="100000">
                  <a:srgbClr val="AD810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01" name="Google Shape;1101;p45"/>
            <p:cNvSpPr/>
            <p:nvPr/>
          </p:nvSpPr>
          <p:spPr>
            <a:xfrm flipH="1">
              <a:off x="4518736" y="2291507"/>
              <a:ext cx="555203" cy="453658"/>
            </a:xfrm>
            <a:custGeom>
              <a:rect b="b" l="l" r="r" t="t"/>
              <a:pathLst>
                <a:path extrusionOk="0" h="12771" w="23257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</p:spPr>
        </p:sp>
        <p:sp>
          <p:nvSpPr>
            <p:cNvPr id="1102" name="Google Shape;1102;p45"/>
            <p:cNvSpPr/>
            <p:nvPr/>
          </p:nvSpPr>
          <p:spPr>
            <a:xfrm>
              <a:off x="4084537" y="1922553"/>
              <a:ext cx="435387" cy="501365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1103" name="Google Shape;1103;p45"/>
            <p:cNvSpPr/>
            <p:nvPr/>
          </p:nvSpPr>
          <p:spPr>
            <a:xfrm flipH="1">
              <a:off x="4518735" y="1922553"/>
              <a:ext cx="435387" cy="501365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701C7F"/>
            </a:solidFill>
            <a:ln>
              <a:noFill/>
            </a:ln>
          </p:spPr>
        </p:sp>
        <p:sp>
          <p:nvSpPr>
            <p:cNvPr id="1104" name="Google Shape;1104;p45"/>
            <p:cNvSpPr/>
            <p:nvPr/>
          </p:nvSpPr>
          <p:spPr>
            <a:xfrm>
              <a:off x="4266040" y="1368287"/>
              <a:ext cx="253884" cy="593119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1105" name="Google Shape;1105;p45"/>
            <p:cNvSpPr/>
            <p:nvPr/>
          </p:nvSpPr>
          <p:spPr>
            <a:xfrm flipH="1">
              <a:off x="4518734" y="1368287"/>
              <a:ext cx="253884" cy="593119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701C7F"/>
            </a:solidFill>
            <a:ln>
              <a:noFill/>
            </a:ln>
          </p:spPr>
        </p:sp>
        <p:sp>
          <p:nvSpPr>
            <p:cNvPr id="1106" name="Google Shape;1106;p45"/>
            <p:cNvSpPr/>
            <p:nvPr/>
          </p:nvSpPr>
          <p:spPr>
            <a:xfrm>
              <a:off x="3877348" y="2290728"/>
              <a:ext cx="642683" cy="657851"/>
            </a:xfrm>
            <a:custGeom>
              <a:rect b="b" l="l" r="r" t="t"/>
              <a:pathLst>
                <a:path extrusionOk="0" h="46623" w="65016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1107" name="Google Shape;1107;p45"/>
            <p:cNvSpPr/>
            <p:nvPr/>
          </p:nvSpPr>
          <p:spPr>
            <a:xfrm flipH="1">
              <a:off x="4518572" y="2291772"/>
              <a:ext cx="642683" cy="657851"/>
            </a:xfrm>
            <a:custGeom>
              <a:rect b="b" l="l" r="r" t="t"/>
              <a:pathLst>
                <a:path extrusionOk="0" h="46623" w="65016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761E86"/>
            </a:solidFill>
            <a:ln>
              <a:noFill/>
            </a:ln>
          </p:spPr>
        </p:sp>
        <p:sp>
          <p:nvSpPr>
            <p:cNvPr id="1108" name="Google Shape;1108;p45"/>
            <p:cNvSpPr/>
            <p:nvPr/>
          </p:nvSpPr>
          <p:spPr>
            <a:xfrm flipH="1">
              <a:off x="4522009" y="2708179"/>
              <a:ext cx="881371" cy="854431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7F2090"/>
            </a:solidFill>
            <a:ln>
              <a:noFill/>
            </a:ln>
          </p:spPr>
        </p:sp>
      </p:grpSp>
      <p:sp>
        <p:nvSpPr>
          <p:cNvPr id="1109" name="Google Shape;1109;p45"/>
          <p:cNvSpPr txBox="1"/>
          <p:nvPr/>
        </p:nvSpPr>
        <p:spPr>
          <a:xfrm>
            <a:off x="2845349" y="5410623"/>
            <a:ext cx="62601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Understand how to set science-based targets through 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10"/>
              </a:rPr>
              <a:t>SBTi How-To Guide</a:t>
            </a:r>
            <a:endParaRPr b="1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0" name="Google Shape;1110;p45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1" name="Google Shape;1111;p45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2: DEVELOP THE TARGET | KEY RESOURCES OVERVIEW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46"/>
          <p:cNvSpPr txBox="1"/>
          <p:nvPr/>
        </p:nvSpPr>
        <p:spPr>
          <a:xfrm>
            <a:off x="483800" y="1967760"/>
            <a:ext cx="6442200" cy="3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SBTi provides companies  with a range of resources to support them through the target-setting process.</a:t>
            </a:r>
            <a:endParaRPr b="0"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For some sectors / industries, separate sector-specific methodologies, frameworks and requirements have been developed.</a:t>
            </a:r>
            <a:endParaRPr b="0"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If your sector is not listed here (or if your sector-specific project is not finalized), you should use our core methodologies and resources to set your targets. </a:t>
            </a:r>
            <a:endParaRPr b="0"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Access the SBTi Sector Guidance webpage to find detailed info about each sector: </a:t>
            </a:r>
            <a:r>
              <a:rPr b="0" i="0" lang="es-MX" sz="16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https://sciencebasedtargets.org/sectors</a:t>
            </a:r>
            <a:r>
              <a:rPr b="0" i="0" lang="es-MX" sz="16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6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17" name="Google Shape;111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8297" y="1455813"/>
            <a:ext cx="4288395" cy="467729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46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9" name="Google Shape;1119;p46"/>
          <p:cNvSpPr txBox="1"/>
          <p:nvPr/>
        </p:nvSpPr>
        <p:spPr>
          <a:xfrm>
            <a:off x="483800" y="833975"/>
            <a:ext cx="908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2: DEVELOP THE TARGET | OVERVIEW OF METHODS FOR VARIOUS SECTORS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Google Shape;1124;p47"/>
          <p:cNvGrpSpPr/>
          <p:nvPr/>
        </p:nvGrpSpPr>
        <p:grpSpPr>
          <a:xfrm>
            <a:off x="0" y="5397125"/>
            <a:ext cx="12192000" cy="1460875"/>
            <a:chOff x="0" y="5397125"/>
            <a:chExt cx="12192000" cy="1460875"/>
          </a:xfrm>
        </p:grpSpPr>
        <p:sp>
          <p:nvSpPr>
            <p:cNvPr id="1125" name="Google Shape;1125;p47"/>
            <p:cNvSpPr/>
            <p:nvPr/>
          </p:nvSpPr>
          <p:spPr>
            <a:xfrm>
              <a:off x="0" y="6277500"/>
              <a:ext cx="4113000" cy="580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47"/>
            <p:cNvSpPr/>
            <p:nvPr/>
          </p:nvSpPr>
          <p:spPr>
            <a:xfrm>
              <a:off x="0" y="5397125"/>
              <a:ext cx="12192000" cy="1071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7" name="Google Shape;1127;p47"/>
          <p:cNvSpPr txBox="1"/>
          <p:nvPr/>
        </p:nvSpPr>
        <p:spPr>
          <a:xfrm>
            <a:off x="6709581" y="2400977"/>
            <a:ext cx="1765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Char char="​"/>
            </a:pPr>
            <a:r>
              <a:rPr b="0" i="1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What is the maximum timeframe to meet your targets?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47"/>
          <p:cNvSpPr txBox="1"/>
          <p:nvPr/>
        </p:nvSpPr>
        <p:spPr>
          <a:xfrm>
            <a:off x="6709581" y="1501679"/>
            <a:ext cx="1765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266D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C266D"/>
                </a:solidFill>
                <a:latin typeface="Raleway"/>
                <a:ea typeface="Raleway"/>
                <a:cs typeface="Raleway"/>
                <a:sym typeface="Raleway"/>
              </a:rPr>
              <a:t>Timeframe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9" name="Google Shape;1129;p47"/>
          <p:cNvGrpSpPr/>
          <p:nvPr/>
        </p:nvGrpSpPr>
        <p:grpSpPr>
          <a:xfrm>
            <a:off x="6691092" y="1473759"/>
            <a:ext cx="479385" cy="478922"/>
            <a:chOff x="5273675" y="2606675"/>
            <a:chExt cx="1646238" cy="1644650"/>
          </a:xfrm>
        </p:grpSpPr>
        <p:sp>
          <p:nvSpPr>
            <p:cNvPr id="1130" name="Google Shape;1130;p47"/>
            <p:cNvSpPr/>
            <p:nvPr/>
          </p:nvSpPr>
          <p:spPr>
            <a:xfrm>
              <a:off x="5273675" y="2606675"/>
              <a:ext cx="1646238" cy="1644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1" name="Google Shape;1131;p47"/>
            <p:cNvGrpSpPr/>
            <p:nvPr/>
          </p:nvGrpSpPr>
          <p:grpSpPr>
            <a:xfrm>
              <a:off x="5443538" y="2776538"/>
              <a:ext cx="1304925" cy="1304925"/>
              <a:chOff x="5443538" y="2776538"/>
              <a:chExt cx="1304925" cy="1304925"/>
            </a:xfrm>
          </p:grpSpPr>
          <p:sp>
            <p:nvSpPr>
              <p:cNvPr id="1132" name="Google Shape;1132;p47"/>
              <p:cNvSpPr/>
              <p:nvPr/>
            </p:nvSpPr>
            <p:spPr>
              <a:xfrm>
                <a:off x="5443538" y="2776538"/>
                <a:ext cx="1304925" cy="1304925"/>
              </a:xfrm>
              <a:custGeom>
                <a:rect b="b" l="l" r="r" t="t"/>
                <a:pathLst>
                  <a:path extrusionOk="0" h="1304925" w="1304925">
                    <a:moveTo>
                      <a:pt x="652462" y="31750"/>
                    </a:moveTo>
                    <a:cubicBezTo>
                      <a:pt x="308775" y="31750"/>
                      <a:pt x="30162" y="309653"/>
                      <a:pt x="30162" y="652463"/>
                    </a:cubicBezTo>
                    <a:cubicBezTo>
                      <a:pt x="30162" y="995273"/>
                      <a:pt x="308775" y="1273176"/>
                      <a:pt x="652462" y="1273176"/>
                    </a:cubicBezTo>
                    <a:cubicBezTo>
                      <a:pt x="996149" y="1273176"/>
                      <a:pt x="1274762" y="995273"/>
                      <a:pt x="1274762" y="652463"/>
                    </a:cubicBezTo>
                    <a:cubicBezTo>
                      <a:pt x="1274762" y="309653"/>
                      <a:pt x="996149" y="31750"/>
                      <a:pt x="652462" y="31750"/>
                    </a:cubicBezTo>
                    <a:close/>
                    <a:moveTo>
                      <a:pt x="652463" y="0"/>
                    </a:moveTo>
                    <a:cubicBezTo>
                      <a:pt x="826643" y="0"/>
                      <a:pt x="990829" y="67816"/>
                      <a:pt x="1113612" y="191313"/>
                    </a:cubicBezTo>
                    <a:cubicBezTo>
                      <a:pt x="1237109" y="314096"/>
                      <a:pt x="1304925" y="478282"/>
                      <a:pt x="1304925" y="652463"/>
                    </a:cubicBezTo>
                    <a:cubicBezTo>
                      <a:pt x="1304925" y="826643"/>
                      <a:pt x="1237109" y="990829"/>
                      <a:pt x="1113612" y="1113612"/>
                    </a:cubicBezTo>
                    <a:cubicBezTo>
                      <a:pt x="990829" y="1237109"/>
                      <a:pt x="826643" y="1304925"/>
                      <a:pt x="652463" y="1304925"/>
                    </a:cubicBezTo>
                    <a:cubicBezTo>
                      <a:pt x="478282" y="1304925"/>
                      <a:pt x="314096" y="1237109"/>
                      <a:pt x="191313" y="1113612"/>
                    </a:cubicBezTo>
                    <a:cubicBezTo>
                      <a:pt x="67816" y="990829"/>
                      <a:pt x="0" y="826643"/>
                      <a:pt x="0" y="652463"/>
                    </a:cubicBezTo>
                    <a:cubicBezTo>
                      <a:pt x="0" y="478282"/>
                      <a:pt x="67816" y="314096"/>
                      <a:pt x="191313" y="191313"/>
                    </a:cubicBezTo>
                    <a:cubicBezTo>
                      <a:pt x="314096" y="67816"/>
                      <a:pt x="478282" y="0"/>
                      <a:pt x="6524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33" name="Google Shape;1133;p47"/>
              <p:cNvSpPr/>
              <p:nvPr/>
            </p:nvSpPr>
            <p:spPr>
              <a:xfrm>
                <a:off x="5505450" y="2840038"/>
                <a:ext cx="1181100" cy="1177925"/>
              </a:xfrm>
              <a:custGeom>
                <a:rect b="b" l="l" r="r" t="t"/>
                <a:pathLst>
                  <a:path extrusionOk="0" h="1177925" w="1181100">
                    <a:moveTo>
                      <a:pt x="319723" y="1014140"/>
                    </a:moveTo>
                    <a:cubicBezTo>
                      <a:pt x="311559" y="1016408"/>
                      <a:pt x="304302" y="1021851"/>
                      <a:pt x="299948" y="1029834"/>
                    </a:cubicBezTo>
                    <a:cubicBezTo>
                      <a:pt x="290513" y="1045074"/>
                      <a:pt x="295593" y="1065394"/>
                      <a:pt x="311559" y="1074828"/>
                    </a:cubicBezTo>
                    <a:cubicBezTo>
                      <a:pt x="327525" y="1084262"/>
                      <a:pt x="347845" y="1078456"/>
                      <a:pt x="357279" y="1062491"/>
                    </a:cubicBezTo>
                    <a:cubicBezTo>
                      <a:pt x="366713" y="1046525"/>
                      <a:pt x="360908" y="1026205"/>
                      <a:pt x="344942" y="1017496"/>
                    </a:cubicBezTo>
                    <a:cubicBezTo>
                      <a:pt x="336959" y="1012779"/>
                      <a:pt x="327888" y="1011872"/>
                      <a:pt x="319723" y="1014140"/>
                    </a:cubicBezTo>
                    <a:close/>
                    <a:moveTo>
                      <a:pt x="864540" y="1013504"/>
                    </a:moveTo>
                    <a:cubicBezTo>
                      <a:pt x="856457" y="1011397"/>
                      <a:pt x="847574" y="1012275"/>
                      <a:pt x="839758" y="1016488"/>
                    </a:cubicBezTo>
                    <a:cubicBezTo>
                      <a:pt x="824124" y="1025616"/>
                      <a:pt x="819150" y="1045277"/>
                      <a:pt x="828388" y="1060724"/>
                    </a:cubicBezTo>
                    <a:cubicBezTo>
                      <a:pt x="836915" y="1076172"/>
                      <a:pt x="856812" y="1081087"/>
                      <a:pt x="872445" y="1072661"/>
                    </a:cubicBezTo>
                    <a:cubicBezTo>
                      <a:pt x="888078" y="1063533"/>
                      <a:pt x="893763" y="1043872"/>
                      <a:pt x="884525" y="1028425"/>
                    </a:cubicBezTo>
                    <a:cubicBezTo>
                      <a:pt x="879907" y="1020701"/>
                      <a:pt x="872623" y="1015610"/>
                      <a:pt x="864540" y="1013504"/>
                    </a:cubicBezTo>
                    <a:close/>
                    <a:moveTo>
                      <a:pt x="143276" y="821690"/>
                    </a:moveTo>
                    <a:cubicBezTo>
                      <a:pt x="135289" y="819604"/>
                      <a:pt x="126512" y="820692"/>
                      <a:pt x="118788" y="825409"/>
                    </a:cubicBezTo>
                    <a:cubicBezTo>
                      <a:pt x="103340" y="834118"/>
                      <a:pt x="98425" y="854438"/>
                      <a:pt x="106851" y="870404"/>
                    </a:cubicBezTo>
                    <a:cubicBezTo>
                      <a:pt x="115979" y="886369"/>
                      <a:pt x="135640" y="892175"/>
                      <a:pt x="151088" y="882741"/>
                    </a:cubicBezTo>
                    <a:cubicBezTo>
                      <a:pt x="166535" y="873307"/>
                      <a:pt x="171450" y="852987"/>
                      <a:pt x="163024" y="837021"/>
                    </a:cubicBezTo>
                    <a:cubicBezTo>
                      <a:pt x="158460" y="829038"/>
                      <a:pt x="151263" y="823777"/>
                      <a:pt x="143276" y="821690"/>
                    </a:cubicBezTo>
                    <a:close/>
                    <a:moveTo>
                      <a:pt x="1039840" y="818751"/>
                    </a:moveTo>
                    <a:cubicBezTo>
                      <a:pt x="1031846" y="820972"/>
                      <a:pt x="1024740" y="826302"/>
                      <a:pt x="1020476" y="834118"/>
                    </a:cubicBezTo>
                    <a:cubicBezTo>
                      <a:pt x="1011238" y="849751"/>
                      <a:pt x="1016923" y="869648"/>
                      <a:pt x="1032556" y="878175"/>
                    </a:cubicBezTo>
                    <a:cubicBezTo>
                      <a:pt x="1047479" y="887413"/>
                      <a:pt x="1067376" y="882439"/>
                      <a:pt x="1076613" y="866806"/>
                    </a:cubicBezTo>
                    <a:cubicBezTo>
                      <a:pt x="1085851" y="851173"/>
                      <a:pt x="1080166" y="831276"/>
                      <a:pt x="1064533" y="822038"/>
                    </a:cubicBezTo>
                    <a:cubicBezTo>
                      <a:pt x="1056717" y="817419"/>
                      <a:pt x="1047834" y="816531"/>
                      <a:pt x="1039840" y="818751"/>
                    </a:cubicBezTo>
                    <a:close/>
                    <a:moveTo>
                      <a:pt x="901374" y="330158"/>
                    </a:moveTo>
                    <a:cubicBezTo>
                      <a:pt x="896111" y="329352"/>
                      <a:pt x="890580" y="330605"/>
                      <a:pt x="885941" y="334185"/>
                    </a:cubicBezTo>
                    <a:cubicBezTo>
                      <a:pt x="885941" y="334185"/>
                      <a:pt x="885941" y="334185"/>
                      <a:pt x="604757" y="536814"/>
                    </a:cubicBezTo>
                    <a:cubicBezTo>
                      <a:pt x="600475" y="535382"/>
                      <a:pt x="596193" y="534666"/>
                      <a:pt x="591198" y="534666"/>
                    </a:cubicBezTo>
                    <a:cubicBezTo>
                      <a:pt x="585488" y="534666"/>
                      <a:pt x="579065" y="536098"/>
                      <a:pt x="574070" y="537530"/>
                    </a:cubicBezTo>
                    <a:cubicBezTo>
                      <a:pt x="574070" y="537530"/>
                      <a:pt x="574070" y="537530"/>
                      <a:pt x="398508" y="437289"/>
                    </a:cubicBezTo>
                    <a:cubicBezTo>
                      <a:pt x="388517" y="430845"/>
                      <a:pt x="375671" y="433709"/>
                      <a:pt x="369248" y="443734"/>
                    </a:cubicBezTo>
                    <a:cubicBezTo>
                      <a:pt x="363538" y="453042"/>
                      <a:pt x="366393" y="465930"/>
                      <a:pt x="375671" y="472374"/>
                    </a:cubicBezTo>
                    <a:cubicBezTo>
                      <a:pt x="375671" y="472374"/>
                      <a:pt x="375671" y="472374"/>
                      <a:pt x="538386" y="587650"/>
                    </a:cubicBezTo>
                    <a:cubicBezTo>
                      <a:pt x="538386" y="617722"/>
                      <a:pt x="561937" y="641350"/>
                      <a:pt x="591198" y="641350"/>
                    </a:cubicBezTo>
                    <a:cubicBezTo>
                      <a:pt x="620458" y="641350"/>
                      <a:pt x="644009" y="617722"/>
                      <a:pt x="644009" y="587650"/>
                    </a:cubicBezTo>
                    <a:cubicBezTo>
                      <a:pt x="644009" y="586934"/>
                      <a:pt x="644009" y="586218"/>
                      <a:pt x="644009" y="585502"/>
                    </a:cubicBezTo>
                    <a:cubicBezTo>
                      <a:pt x="644009" y="585502"/>
                      <a:pt x="644009" y="585502"/>
                      <a:pt x="911633" y="367121"/>
                    </a:cubicBezTo>
                    <a:cubicBezTo>
                      <a:pt x="920197" y="360677"/>
                      <a:pt x="922338" y="347073"/>
                      <a:pt x="915202" y="338481"/>
                    </a:cubicBezTo>
                    <a:cubicBezTo>
                      <a:pt x="911633" y="333827"/>
                      <a:pt x="906637" y="330963"/>
                      <a:pt x="901374" y="330158"/>
                    </a:cubicBezTo>
                    <a:close/>
                    <a:moveTo>
                      <a:pt x="124385" y="296108"/>
                    </a:moveTo>
                    <a:cubicBezTo>
                      <a:pt x="116391" y="298151"/>
                      <a:pt x="109107" y="303303"/>
                      <a:pt x="104488" y="311120"/>
                    </a:cubicBezTo>
                    <a:cubicBezTo>
                      <a:pt x="95250" y="326753"/>
                      <a:pt x="100935" y="346650"/>
                      <a:pt x="116568" y="355887"/>
                    </a:cubicBezTo>
                    <a:cubicBezTo>
                      <a:pt x="132201" y="365125"/>
                      <a:pt x="152098" y="359440"/>
                      <a:pt x="160625" y="343807"/>
                    </a:cubicBezTo>
                    <a:cubicBezTo>
                      <a:pt x="169863" y="328174"/>
                      <a:pt x="164178" y="308277"/>
                      <a:pt x="148545" y="299750"/>
                    </a:cubicBezTo>
                    <a:cubicBezTo>
                      <a:pt x="141084" y="295131"/>
                      <a:pt x="132379" y="294065"/>
                      <a:pt x="124385" y="296108"/>
                    </a:cubicBezTo>
                    <a:close/>
                    <a:moveTo>
                      <a:pt x="1055476" y="291828"/>
                    </a:moveTo>
                    <a:cubicBezTo>
                      <a:pt x="1047315" y="289560"/>
                      <a:pt x="1038348" y="290467"/>
                      <a:pt x="1030456" y="295184"/>
                    </a:cubicBezTo>
                    <a:cubicBezTo>
                      <a:pt x="1014672" y="304619"/>
                      <a:pt x="1009650" y="324939"/>
                      <a:pt x="1018259" y="340904"/>
                    </a:cubicBezTo>
                    <a:cubicBezTo>
                      <a:pt x="1027586" y="356870"/>
                      <a:pt x="1047674" y="361950"/>
                      <a:pt x="1063458" y="352516"/>
                    </a:cubicBezTo>
                    <a:cubicBezTo>
                      <a:pt x="1079241" y="343807"/>
                      <a:pt x="1084263" y="323487"/>
                      <a:pt x="1075654" y="307522"/>
                    </a:cubicBezTo>
                    <a:cubicBezTo>
                      <a:pt x="1070991" y="299539"/>
                      <a:pt x="1063637" y="294096"/>
                      <a:pt x="1055476" y="291828"/>
                    </a:cubicBezTo>
                    <a:close/>
                    <a:moveTo>
                      <a:pt x="333350" y="102397"/>
                    </a:moveTo>
                    <a:cubicBezTo>
                      <a:pt x="325355" y="100245"/>
                      <a:pt x="316473" y="101142"/>
                      <a:pt x="308656" y="105446"/>
                    </a:cubicBezTo>
                    <a:cubicBezTo>
                      <a:pt x="293023" y="114773"/>
                      <a:pt x="287338" y="134861"/>
                      <a:pt x="296576" y="150645"/>
                    </a:cubicBezTo>
                    <a:cubicBezTo>
                      <a:pt x="305814" y="166428"/>
                      <a:pt x="325711" y="171450"/>
                      <a:pt x="341344" y="162841"/>
                    </a:cubicBezTo>
                    <a:cubicBezTo>
                      <a:pt x="356977" y="153514"/>
                      <a:pt x="361951" y="133426"/>
                      <a:pt x="352713" y="117643"/>
                    </a:cubicBezTo>
                    <a:cubicBezTo>
                      <a:pt x="348450" y="109751"/>
                      <a:pt x="341344" y="104550"/>
                      <a:pt x="333350" y="102397"/>
                    </a:cubicBezTo>
                    <a:close/>
                    <a:moveTo>
                      <a:pt x="844233" y="99740"/>
                    </a:moveTo>
                    <a:cubicBezTo>
                      <a:pt x="835978" y="102008"/>
                      <a:pt x="828540" y="107451"/>
                      <a:pt x="823823" y="115434"/>
                    </a:cubicBezTo>
                    <a:cubicBezTo>
                      <a:pt x="814388" y="131399"/>
                      <a:pt x="820194" y="151719"/>
                      <a:pt x="836160" y="160428"/>
                    </a:cubicBezTo>
                    <a:cubicBezTo>
                      <a:pt x="852125" y="169862"/>
                      <a:pt x="872445" y="164056"/>
                      <a:pt x="881154" y="148091"/>
                    </a:cubicBezTo>
                    <a:cubicBezTo>
                      <a:pt x="890588" y="132851"/>
                      <a:pt x="885508" y="112531"/>
                      <a:pt x="869543" y="103096"/>
                    </a:cubicBezTo>
                    <a:cubicBezTo>
                      <a:pt x="861560" y="98379"/>
                      <a:pt x="852488" y="97472"/>
                      <a:pt x="844233" y="99740"/>
                    </a:cubicBezTo>
                    <a:close/>
                    <a:moveTo>
                      <a:pt x="556233" y="0"/>
                    </a:moveTo>
                    <a:cubicBezTo>
                      <a:pt x="556233" y="0"/>
                      <a:pt x="556233" y="0"/>
                      <a:pt x="556233" y="62747"/>
                    </a:cubicBezTo>
                    <a:cubicBezTo>
                      <a:pt x="556233" y="80572"/>
                      <a:pt x="570532" y="95546"/>
                      <a:pt x="588405" y="95546"/>
                    </a:cubicBezTo>
                    <a:cubicBezTo>
                      <a:pt x="606994" y="95546"/>
                      <a:pt x="621293" y="80572"/>
                      <a:pt x="621293" y="62747"/>
                    </a:cubicBezTo>
                    <a:cubicBezTo>
                      <a:pt x="621293" y="62747"/>
                      <a:pt x="621293" y="62747"/>
                      <a:pt x="621293" y="0"/>
                    </a:cubicBezTo>
                    <a:cubicBezTo>
                      <a:pt x="922288" y="15687"/>
                      <a:pt x="1163226" y="255265"/>
                      <a:pt x="1181100" y="554737"/>
                    </a:cubicBezTo>
                    <a:cubicBezTo>
                      <a:pt x="1181100" y="554737"/>
                      <a:pt x="1181100" y="554737"/>
                      <a:pt x="1118184" y="554737"/>
                    </a:cubicBezTo>
                    <a:cubicBezTo>
                      <a:pt x="1100311" y="554737"/>
                      <a:pt x="1085297" y="568998"/>
                      <a:pt x="1085297" y="586824"/>
                    </a:cubicBezTo>
                    <a:cubicBezTo>
                      <a:pt x="1085297" y="605362"/>
                      <a:pt x="1100311" y="619623"/>
                      <a:pt x="1118184" y="619623"/>
                    </a:cubicBezTo>
                    <a:lnTo>
                      <a:pt x="1181100" y="619623"/>
                    </a:lnTo>
                    <a:cubicBezTo>
                      <a:pt x="1165371" y="919808"/>
                      <a:pt x="925148" y="1160099"/>
                      <a:pt x="624868" y="1177925"/>
                    </a:cubicBezTo>
                    <a:cubicBezTo>
                      <a:pt x="624868" y="1177925"/>
                      <a:pt x="624868" y="1177925"/>
                      <a:pt x="624868" y="1115179"/>
                    </a:cubicBezTo>
                    <a:cubicBezTo>
                      <a:pt x="624868" y="1097353"/>
                      <a:pt x="610569" y="1082379"/>
                      <a:pt x="592695" y="1082379"/>
                    </a:cubicBezTo>
                    <a:cubicBezTo>
                      <a:pt x="574106" y="1082379"/>
                      <a:pt x="559807" y="1097353"/>
                      <a:pt x="559807" y="1115179"/>
                    </a:cubicBezTo>
                    <a:cubicBezTo>
                      <a:pt x="559807" y="1115179"/>
                      <a:pt x="559807" y="1115179"/>
                      <a:pt x="559807" y="1177925"/>
                    </a:cubicBezTo>
                    <a:cubicBezTo>
                      <a:pt x="258813" y="1162239"/>
                      <a:pt x="17874" y="922661"/>
                      <a:pt x="0" y="623188"/>
                    </a:cubicBezTo>
                    <a:cubicBezTo>
                      <a:pt x="0" y="623188"/>
                      <a:pt x="0" y="623188"/>
                      <a:pt x="62916" y="623188"/>
                    </a:cubicBezTo>
                    <a:cubicBezTo>
                      <a:pt x="80790" y="623188"/>
                      <a:pt x="95804" y="608927"/>
                      <a:pt x="95804" y="591102"/>
                    </a:cubicBezTo>
                    <a:cubicBezTo>
                      <a:pt x="95804" y="572563"/>
                      <a:pt x="80790" y="558302"/>
                      <a:pt x="62916" y="558302"/>
                    </a:cubicBezTo>
                    <a:cubicBezTo>
                      <a:pt x="62916" y="558302"/>
                      <a:pt x="62916" y="558302"/>
                      <a:pt x="0" y="558302"/>
                    </a:cubicBezTo>
                    <a:cubicBezTo>
                      <a:pt x="15729" y="258117"/>
                      <a:pt x="255953" y="17826"/>
                      <a:pt x="556233" y="0"/>
                    </a:cubicBezTo>
                    <a:close/>
                  </a:path>
                </a:pathLst>
              </a:custGeom>
              <a:solidFill>
                <a:srgbClr val="5D266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1134" name="Google Shape;1134;p47"/>
          <p:cNvSpPr txBox="1"/>
          <p:nvPr/>
        </p:nvSpPr>
        <p:spPr>
          <a:xfrm>
            <a:off x="6718817" y="3179256"/>
            <a:ext cx="2002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5-10 years from date of submission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47"/>
          <p:cNvSpPr txBox="1"/>
          <p:nvPr/>
        </p:nvSpPr>
        <p:spPr>
          <a:xfrm>
            <a:off x="6718825" y="5012923"/>
            <a:ext cx="20025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2050 latest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6" name="Google Shape;1136;p47"/>
          <p:cNvCxnSpPr/>
          <p:nvPr/>
        </p:nvCxnSpPr>
        <p:spPr>
          <a:xfrm>
            <a:off x="6602478" y="2023720"/>
            <a:ext cx="0" cy="26280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7" name="Google Shape;1137;p47"/>
          <p:cNvCxnSpPr/>
          <p:nvPr/>
        </p:nvCxnSpPr>
        <p:spPr>
          <a:xfrm>
            <a:off x="6602478" y="4951381"/>
            <a:ext cx="0" cy="13527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8" name="Google Shape;1138;p47"/>
          <p:cNvSpPr txBox="1"/>
          <p:nvPr/>
        </p:nvSpPr>
        <p:spPr>
          <a:xfrm>
            <a:off x="4265412" y="2400977"/>
            <a:ext cx="1765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Char char="​"/>
            </a:pPr>
            <a:r>
              <a:rPr b="0" i="1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What is the ambition level in terms of limiting temperature rise?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47"/>
          <p:cNvSpPr txBox="1"/>
          <p:nvPr/>
        </p:nvSpPr>
        <p:spPr>
          <a:xfrm>
            <a:off x="4265412" y="1501679"/>
            <a:ext cx="1765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266D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C266D"/>
                </a:solidFill>
                <a:latin typeface="Raleway"/>
                <a:ea typeface="Raleway"/>
                <a:cs typeface="Raleway"/>
                <a:sym typeface="Raleway"/>
              </a:rPr>
              <a:t>Ambition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0" name="Google Shape;1140;p47"/>
          <p:cNvGrpSpPr/>
          <p:nvPr/>
        </p:nvGrpSpPr>
        <p:grpSpPr>
          <a:xfrm>
            <a:off x="4184663" y="1473758"/>
            <a:ext cx="478855" cy="479298"/>
            <a:chOff x="1682" y="0"/>
            <a:chExt cx="4316" cy="4320"/>
          </a:xfrm>
        </p:grpSpPr>
        <p:sp>
          <p:nvSpPr>
            <p:cNvPr id="1141" name="Google Shape;1141;p47"/>
            <p:cNvSpPr/>
            <p:nvPr/>
          </p:nvSpPr>
          <p:spPr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47"/>
            <p:cNvSpPr/>
            <p:nvPr/>
          </p:nvSpPr>
          <p:spPr>
            <a:xfrm>
              <a:off x="3782" y="838"/>
              <a:ext cx="1832" cy="1367"/>
            </a:xfrm>
            <a:custGeom>
              <a:rect b="b" l="l" r="r" t="t"/>
              <a:pathLst>
                <a:path extrusionOk="0" h="729" w="978">
                  <a:moveTo>
                    <a:pt x="25" y="729"/>
                  </a:moveTo>
                  <a:cubicBezTo>
                    <a:pt x="18" y="729"/>
                    <a:pt x="11" y="726"/>
                    <a:pt x="7" y="719"/>
                  </a:cubicBezTo>
                  <a:cubicBezTo>
                    <a:pt x="0" y="709"/>
                    <a:pt x="3" y="696"/>
                    <a:pt x="13" y="689"/>
                  </a:cubicBezTo>
                  <a:cubicBezTo>
                    <a:pt x="888" y="86"/>
                    <a:pt x="888" y="86"/>
                    <a:pt x="888" y="86"/>
                  </a:cubicBezTo>
                  <a:cubicBezTo>
                    <a:pt x="898" y="79"/>
                    <a:pt x="912" y="81"/>
                    <a:pt x="919" y="91"/>
                  </a:cubicBezTo>
                  <a:cubicBezTo>
                    <a:pt x="926" y="101"/>
                    <a:pt x="923" y="115"/>
                    <a:pt x="913" y="122"/>
                  </a:cubicBezTo>
                  <a:cubicBezTo>
                    <a:pt x="38" y="725"/>
                    <a:pt x="38" y="725"/>
                    <a:pt x="38" y="725"/>
                  </a:cubicBezTo>
                  <a:cubicBezTo>
                    <a:pt x="34" y="728"/>
                    <a:pt x="30" y="729"/>
                    <a:pt x="25" y="729"/>
                  </a:cubicBezTo>
                  <a:close/>
                  <a:moveTo>
                    <a:pt x="578" y="254"/>
                  </a:moveTo>
                  <a:cubicBezTo>
                    <a:pt x="577" y="258"/>
                    <a:pt x="582" y="259"/>
                    <a:pt x="586" y="258"/>
                  </a:cubicBezTo>
                  <a:cubicBezTo>
                    <a:pt x="586" y="258"/>
                    <a:pt x="586" y="258"/>
                    <a:pt x="825" y="93"/>
                  </a:cubicBezTo>
                  <a:cubicBezTo>
                    <a:pt x="826" y="93"/>
                    <a:pt x="826" y="93"/>
                    <a:pt x="826" y="91"/>
                  </a:cubicBezTo>
                  <a:cubicBezTo>
                    <a:pt x="826" y="91"/>
                    <a:pt x="826" y="91"/>
                    <a:pt x="849" y="8"/>
                  </a:cubicBezTo>
                  <a:cubicBezTo>
                    <a:pt x="850" y="3"/>
                    <a:pt x="845" y="0"/>
                    <a:pt x="841" y="3"/>
                  </a:cubicBezTo>
                  <a:cubicBezTo>
                    <a:pt x="841" y="3"/>
                    <a:pt x="841" y="3"/>
                    <a:pt x="602" y="166"/>
                  </a:cubicBezTo>
                  <a:cubicBezTo>
                    <a:pt x="601" y="168"/>
                    <a:pt x="601" y="168"/>
                    <a:pt x="599" y="171"/>
                  </a:cubicBezTo>
                  <a:cubicBezTo>
                    <a:pt x="599" y="171"/>
                    <a:pt x="599" y="171"/>
                    <a:pt x="578" y="254"/>
                  </a:cubicBezTo>
                  <a:close/>
                  <a:moveTo>
                    <a:pt x="646" y="352"/>
                  </a:moveTo>
                  <a:cubicBezTo>
                    <a:pt x="730" y="362"/>
                    <a:pt x="730" y="362"/>
                    <a:pt x="730" y="362"/>
                  </a:cubicBezTo>
                  <a:cubicBezTo>
                    <a:pt x="734" y="361"/>
                    <a:pt x="734" y="361"/>
                    <a:pt x="736" y="361"/>
                  </a:cubicBezTo>
                  <a:cubicBezTo>
                    <a:pt x="974" y="196"/>
                    <a:pt x="974" y="196"/>
                    <a:pt x="974" y="196"/>
                  </a:cubicBezTo>
                  <a:cubicBezTo>
                    <a:pt x="978" y="194"/>
                    <a:pt x="978" y="187"/>
                    <a:pt x="972" y="187"/>
                  </a:cubicBezTo>
                  <a:cubicBezTo>
                    <a:pt x="886" y="179"/>
                    <a:pt x="886" y="179"/>
                    <a:pt x="886" y="179"/>
                  </a:cubicBezTo>
                  <a:cubicBezTo>
                    <a:pt x="884" y="177"/>
                    <a:pt x="884" y="177"/>
                    <a:pt x="884" y="179"/>
                  </a:cubicBezTo>
                  <a:cubicBezTo>
                    <a:pt x="644" y="343"/>
                    <a:pt x="644" y="343"/>
                    <a:pt x="644" y="343"/>
                  </a:cubicBezTo>
                  <a:cubicBezTo>
                    <a:pt x="642" y="347"/>
                    <a:pt x="642" y="351"/>
                    <a:pt x="646" y="3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3" name="Google Shape;1143;p47"/>
            <p:cNvSpPr/>
            <p:nvPr/>
          </p:nvSpPr>
          <p:spPr>
            <a:xfrm>
              <a:off x="2422" y="756"/>
              <a:ext cx="2814" cy="2816"/>
            </a:xfrm>
            <a:custGeom>
              <a:rect b="b" l="l" r="r" t="t"/>
              <a:pathLst>
                <a:path extrusionOk="0" h="1502" w="1502">
                  <a:moveTo>
                    <a:pt x="1016" y="662"/>
                  </a:moveTo>
                  <a:cubicBezTo>
                    <a:pt x="1025" y="690"/>
                    <a:pt x="1030" y="720"/>
                    <a:pt x="1030" y="751"/>
                  </a:cubicBezTo>
                  <a:cubicBezTo>
                    <a:pt x="1030" y="905"/>
                    <a:pt x="905" y="1030"/>
                    <a:pt x="751" y="1030"/>
                  </a:cubicBezTo>
                  <a:cubicBezTo>
                    <a:pt x="597" y="1030"/>
                    <a:pt x="472" y="905"/>
                    <a:pt x="472" y="751"/>
                  </a:cubicBezTo>
                  <a:cubicBezTo>
                    <a:pt x="472" y="597"/>
                    <a:pt x="597" y="472"/>
                    <a:pt x="751" y="472"/>
                  </a:cubicBezTo>
                  <a:cubicBezTo>
                    <a:pt x="818" y="472"/>
                    <a:pt x="880" y="496"/>
                    <a:pt x="929" y="536"/>
                  </a:cubicBezTo>
                  <a:cubicBezTo>
                    <a:pt x="819" y="611"/>
                    <a:pt x="819" y="611"/>
                    <a:pt x="819" y="611"/>
                  </a:cubicBezTo>
                  <a:cubicBezTo>
                    <a:pt x="798" y="601"/>
                    <a:pt x="775" y="596"/>
                    <a:pt x="751" y="596"/>
                  </a:cubicBezTo>
                  <a:cubicBezTo>
                    <a:pt x="665" y="596"/>
                    <a:pt x="596" y="665"/>
                    <a:pt x="596" y="751"/>
                  </a:cubicBezTo>
                  <a:cubicBezTo>
                    <a:pt x="596" y="836"/>
                    <a:pt x="665" y="906"/>
                    <a:pt x="751" y="906"/>
                  </a:cubicBezTo>
                  <a:cubicBezTo>
                    <a:pt x="837" y="906"/>
                    <a:pt x="906" y="836"/>
                    <a:pt x="906" y="751"/>
                  </a:cubicBezTo>
                  <a:cubicBezTo>
                    <a:pt x="906" y="746"/>
                    <a:pt x="906" y="742"/>
                    <a:pt x="906" y="738"/>
                  </a:cubicBezTo>
                  <a:lnTo>
                    <a:pt x="1016" y="662"/>
                  </a:lnTo>
                  <a:close/>
                  <a:moveTo>
                    <a:pt x="1107" y="599"/>
                  </a:moveTo>
                  <a:cubicBezTo>
                    <a:pt x="1127" y="646"/>
                    <a:pt x="1138" y="697"/>
                    <a:pt x="1138" y="751"/>
                  </a:cubicBezTo>
                  <a:cubicBezTo>
                    <a:pt x="1138" y="964"/>
                    <a:pt x="964" y="1138"/>
                    <a:pt x="751" y="1138"/>
                  </a:cubicBezTo>
                  <a:cubicBezTo>
                    <a:pt x="537" y="1138"/>
                    <a:pt x="364" y="964"/>
                    <a:pt x="364" y="751"/>
                  </a:cubicBezTo>
                  <a:cubicBezTo>
                    <a:pt x="364" y="537"/>
                    <a:pt x="537" y="364"/>
                    <a:pt x="751" y="364"/>
                  </a:cubicBezTo>
                  <a:cubicBezTo>
                    <a:pt x="855" y="364"/>
                    <a:pt x="950" y="405"/>
                    <a:pt x="1020" y="473"/>
                  </a:cubicBezTo>
                  <a:cubicBezTo>
                    <a:pt x="1124" y="401"/>
                    <a:pt x="1124" y="401"/>
                    <a:pt x="1124" y="401"/>
                  </a:cubicBezTo>
                  <a:cubicBezTo>
                    <a:pt x="1030" y="302"/>
                    <a:pt x="898" y="240"/>
                    <a:pt x="751" y="240"/>
                  </a:cubicBezTo>
                  <a:cubicBezTo>
                    <a:pt x="469" y="240"/>
                    <a:pt x="240" y="469"/>
                    <a:pt x="240" y="751"/>
                  </a:cubicBezTo>
                  <a:cubicBezTo>
                    <a:pt x="240" y="1033"/>
                    <a:pt x="469" y="1262"/>
                    <a:pt x="751" y="1262"/>
                  </a:cubicBezTo>
                  <a:cubicBezTo>
                    <a:pt x="1033" y="1262"/>
                    <a:pt x="1262" y="1033"/>
                    <a:pt x="1262" y="751"/>
                  </a:cubicBezTo>
                  <a:cubicBezTo>
                    <a:pt x="1262" y="671"/>
                    <a:pt x="1244" y="595"/>
                    <a:pt x="1211" y="528"/>
                  </a:cubicBezTo>
                  <a:lnTo>
                    <a:pt x="1107" y="599"/>
                  </a:lnTo>
                  <a:close/>
                  <a:moveTo>
                    <a:pt x="1333" y="443"/>
                  </a:moveTo>
                  <a:cubicBezTo>
                    <a:pt x="1307" y="461"/>
                    <a:pt x="1307" y="461"/>
                    <a:pt x="1307" y="461"/>
                  </a:cubicBezTo>
                  <a:cubicBezTo>
                    <a:pt x="1352" y="548"/>
                    <a:pt x="1378" y="646"/>
                    <a:pt x="1378" y="751"/>
                  </a:cubicBezTo>
                  <a:cubicBezTo>
                    <a:pt x="1378" y="1097"/>
                    <a:pt x="1097" y="1378"/>
                    <a:pt x="751" y="1378"/>
                  </a:cubicBezTo>
                  <a:cubicBezTo>
                    <a:pt x="405" y="1378"/>
                    <a:pt x="124" y="1097"/>
                    <a:pt x="124" y="751"/>
                  </a:cubicBezTo>
                  <a:cubicBezTo>
                    <a:pt x="124" y="405"/>
                    <a:pt x="405" y="124"/>
                    <a:pt x="751" y="124"/>
                  </a:cubicBezTo>
                  <a:cubicBezTo>
                    <a:pt x="937" y="124"/>
                    <a:pt x="1105" y="205"/>
                    <a:pt x="1220" y="335"/>
                  </a:cubicBezTo>
                  <a:cubicBezTo>
                    <a:pt x="1246" y="317"/>
                    <a:pt x="1246" y="317"/>
                    <a:pt x="1246" y="317"/>
                  </a:cubicBezTo>
                  <a:cubicBezTo>
                    <a:pt x="1273" y="211"/>
                    <a:pt x="1273" y="211"/>
                    <a:pt x="1273" y="211"/>
                  </a:cubicBezTo>
                  <a:cubicBezTo>
                    <a:pt x="1138" y="80"/>
                    <a:pt x="954" y="0"/>
                    <a:pt x="751" y="0"/>
                  </a:cubicBezTo>
                  <a:cubicBezTo>
                    <a:pt x="337" y="0"/>
                    <a:pt x="0" y="337"/>
                    <a:pt x="0" y="751"/>
                  </a:cubicBezTo>
                  <a:cubicBezTo>
                    <a:pt x="0" y="1165"/>
                    <a:pt x="337" y="1502"/>
                    <a:pt x="751" y="1502"/>
                  </a:cubicBezTo>
                  <a:cubicBezTo>
                    <a:pt x="1165" y="1502"/>
                    <a:pt x="1502" y="1165"/>
                    <a:pt x="1502" y="751"/>
                  </a:cubicBezTo>
                  <a:cubicBezTo>
                    <a:pt x="1502" y="646"/>
                    <a:pt x="1480" y="547"/>
                    <a:pt x="1442" y="456"/>
                  </a:cubicBezTo>
                  <a:lnTo>
                    <a:pt x="1333" y="443"/>
                  </a:lnTo>
                  <a:close/>
                </a:path>
              </a:pathLst>
            </a:custGeom>
            <a:solidFill>
              <a:srgbClr val="5D266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144" name="Google Shape;1144;p47"/>
          <p:cNvSpPr txBox="1"/>
          <p:nvPr/>
        </p:nvSpPr>
        <p:spPr>
          <a:xfrm>
            <a:off x="4274648" y="3179256"/>
            <a:ext cx="2002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1+2: </a:t>
            </a: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1.5°C</a:t>
            </a:r>
            <a:endParaRPr b="0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45" name="Google Shape;1145;p47"/>
          <p:cNvSpPr txBox="1"/>
          <p:nvPr/>
        </p:nvSpPr>
        <p:spPr>
          <a:xfrm>
            <a:off x="4274648" y="3645289"/>
            <a:ext cx="200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3: </a:t>
            </a: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Well-below 2°C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46" name="Google Shape;1146;p47"/>
          <p:cNvSpPr txBox="1"/>
          <p:nvPr/>
        </p:nvSpPr>
        <p:spPr>
          <a:xfrm>
            <a:off x="4274650" y="5012923"/>
            <a:ext cx="2002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1+2+3: </a:t>
            </a: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1.5°C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None/>
            </a:pPr>
            <a:r>
              <a:t/>
            </a:r>
            <a:endParaRPr b="1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147" name="Google Shape;1147;p47"/>
          <p:cNvCxnSpPr/>
          <p:nvPr/>
        </p:nvCxnSpPr>
        <p:spPr>
          <a:xfrm>
            <a:off x="4180363" y="2023720"/>
            <a:ext cx="0" cy="26280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8" name="Google Shape;1148;p47"/>
          <p:cNvCxnSpPr/>
          <p:nvPr/>
        </p:nvCxnSpPr>
        <p:spPr>
          <a:xfrm>
            <a:off x="4180363" y="4951381"/>
            <a:ext cx="0" cy="13527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9" name="Google Shape;1149;p47"/>
          <p:cNvSpPr txBox="1"/>
          <p:nvPr/>
        </p:nvSpPr>
        <p:spPr>
          <a:xfrm>
            <a:off x="1843297" y="2400977"/>
            <a:ext cx="1765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Char char="​"/>
            </a:pPr>
            <a:r>
              <a:rPr b="0" i="1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How much coverage or your emissions inventory is required?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47"/>
          <p:cNvSpPr txBox="1"/>
          <p:nvPr/>
        </p:nvSpPr>
        <p:spPr>
          <a:xfrm>
            <a:off x="1843297" y="1501679"/>
            <a:ext cx="1765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266D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C266D"/>
                </a:solidFill>
                <a:latin typeface="Raleway"/>
                <a:ea typeface="Raleway"/>
                <a:cs typeface="Raleway"/>
                <a:sym typeface="Raleway"/>
              </a:rPr>
              <a:t>Boundary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1" name="Google Shape;1151;p47"/>
          <p:cNvGrpSpPr/>
          <p:nvPr/>
        </p:nvGrpSpPr>
        <p:grpSpPr>
          <a:xfrm>
            <a:off x="1850274" y="1473759"/>
            <a:ext cx="478922" cy="478922"/>
            <a:chOff x="5273675" y="2606675"/>
            <a:chExt cx="1644650" cy="1644650"/>
          </a:xfrm>
        </p:grpSpPr>
        <p:sp>
          <p:nvSpPr>
            <p:cNvPr id="1152" name="Google Shape;1152;p47"/>
            <p:cNvSpPr/>
            <p:nvPr/>
          </p:nvSpPr>
          <p:spPr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3" name="Google Shape;1153;p47"/>
            <p:cNvGrpSpPr/>
            <p:nvPr/>
          </p:nvGrpSpPr>
          <p:grpSpPr>
            <a:xfrm>
              <a:off x="5322482" y="2878138"/>
              <a:ext cx="1262780" cy="1101725"/>
              <a:chOff x="5322482" y="2878138"/>
              <a:chExt cx="1262780" cy="1101725"/>
            </a:xfrm>
          </p:grpSpPr>
          <p:sp>
            <p:nvSpPr>
              <p:cNvPr id="1154" name="Google Shape;1154;p47"/>
              <p:cNvSpPr/>
              <p:nvPr/>
            </p:nvSpPr>
            <p:spPr>
              <a:xfrm>
                <a:off x="5322482" y="2878138"/>
                <a:ext cx="1102998" cy="1101725"/>
              </a:xfrm>
              <a:custGeom>
                <a:rect b="b" l="l" r="r" t="t"/>
                <a:pathLst>
                  <a:path extrusionOk="0" h="1101725" w="1102998">
                    <a:moveTo>
                      <a:pt x="995289" y="920750"/>
                    </a:moveTo>
                    <a:cubicBezTo>
                      <a:pt x="975392" y="920750"/>
                      <a:pt x="956917" y="928604"/>
                      <a:pt x="942705" y="942170"/>
                    </a:cubicBezTo>
                    <a:cubicBezTo>
                      <a:pt x="928493" y="956450"/>
                      <a:pt x="921387" y="975728"/>
                      <a:pt x="921387" y="995006"/>
                    </a:cubicBezTo>
                    <a:cubicBezTo>
                      <a:pt x="921387" y="1015711"/>
                      <a:pt x="929204" y="1034275"/>
                      <a:pt x="943416" y="1048555"/>
                    </a:cubicBezTo>
                    <a:cubicBezTo>
                      <a:pt x="957628" y="1062835"/>
                      <a:pt x="975392" y="1069975"/>
                      <a:pt x="996000" y="1069975"/>
                    </a:cubicBezTo>
                    <a:cubicBezTo>
                      <a:pt x="1015896" y="1069975"/>
                      <a:pt x="1035082" y="1062835"/>
                      <a:pt x="1049294" y="1049269"/>
                    </a:cubicBezTo>
                    <a:cubicBezTo>
                      <a:pt x="1062796" y="1034989"/>
                      <a:pt x="1070612" y="1015711"/>
                      <a:pt x="1070612" y="995720"/>
                    </a:cubicBezTo>
                    <a:cubicBezTo>
                      <a:pt x="1070612" y="975728"/>
                      <a:pt x="1062796" y="957164"/>
                      <a:pt x="1048584" y="942884"/>
                    </a:cubicBezTo>
                    <a:cubicBezTo>
                      <a:pt x="1034372" y="928604"/>
                      <a:pt x="1015896" y="920750"/>
                      <a:pt x="995289" y="920750"/>
                    </a:cubicBezTo>
                    <a:close/>
                    <a:moveTo>
                      <a:pt x="107710" y="920750"/>
                    </a:moveTo>
                    <a:cubicBezTo>
                      <a:pt x="87103" y="920750"/>
                      <a:pt x="68628" y="928604"/>
                      <a:pt x="54416" y="942884"/>
                    </a:cubicBezTo>
                    <a:cubicBezTo>
                      <a:pt x="40204" y="957164"/>
                      <a:pt x="32387" y="975728"/>
                      <a:pt x="32387" y="995720"/>
                    </a:cubicBezTo>
                    <a:cubicBezTo>
                      <a:pt x="32387" y="1015711"/>
                      <a:pt x="40204" y="1034989"/>
                      <a:pt x="53705" y="1049269"/>
                    </a:cubicBezTo>
                    <a:cubicBezTo>
                      <a:pt x="67917" y="1062835"/>
                      <a:pt x="87103" y="1069975"/>
                      <a:pt x="107000" y="1069975"/>
                    </a:cubicBezTo>
                    <a:cubicBezTo>
                      <a:pt x="127607" y="1069975"/>
                      <a:pt x="145372" y="1062835"/>
                      <a:pt x="159584" y="1048555"/>
                    </a:cubicBezTo>
                    <a:cubicBezTo>
                      <a:pt x="173796" y="1034275"/>
                      <a:pt x="181612" y="1015711"/>
                      <a:pt x="181612" y="995006"/>
                    </a:cubicBezTo>
                    <a:cubicBezTo>
                      <a:pt x="181612" y="975728"/>
                      <a:pt x="174506" y="956450"/>
                      <a:pt x="160294" y="942170"/>
                    </a:cubicBezTo>
                    <a:cubicBezTo>
                      <a:pt x="146082" y="928604"/>
                      <a:pt x="127607" y="920750"/>
                      <a:pt x="107710" y="920750"/>
                    </a:cubicBezTo>
                    <a:close/>
                    <a:moveTo>
                      <a:pt x="995283" y="890587"/>
                    </a:moveTo>
                    <a:cubicBezTo>
                      <a:pt x="1023219" y="890587"/>
                      <a:pt x="1050439" y="899860"/>
                      <a:pt x="1071212" y="920546"/>
                    </a:cubicBezTo>
                    <a:cubicBezTo>
                      <a:pt x="1113474" y="962631"/>
                      <a:pt x="1113474" y="1029681"/>
                      <a:pt x="1071928" y="1071053"/>
                    </a:cubicBezTo>
                    <a:cubicBezTo>
                      <a:pt x="1050439" y="1091739"/>
                      <a:pt x="1023219" y="1101725"/>
                      <a:pt x="995999" y="1101725"/>
                    </a:cubicBezTo>
                    <a:cubicBezTo>
                      <a:pt x="968063" y="1101725"/>
                      <a:pt x="941560" y="1091739"/>
                      <a:pt x="920070" y="1070340"/>
                    </a:cubicBezTo>
                    <a:cubicBezTo>
                      <a:pt x="878524" y="1029681"/>
                      <a:pt x="878524" y="962631"/>
                      <a:pt x="920070" y="920546"/>
                    </a:cubicBezTo>
                    <a:cubicBezTo>
                      <a:pt x="941560" y="899860"/>
                      <a:pt x="968063" y="890587"/>
                      <a:pt x="995283" y="890587"/>
                    </a:cubicBezTo>
                    <a:close/>
                    <a:moveTo>
                      <a:pt x="107716" y="890587"/>
                    </a:moveTo>
                    <a:cubicBezTo>
                      <a:pt x="134935" y="890587"/>
                      <a:pt x="161439" y="899860"/>
                      <a:pt x="182928" y="920546"/>
                    </a:cubicBezTo>
                    <a:cubicBezTo>
                      <a:pt x="224474" y="962631"/>
                      <a:pt x="224474" y="1029681"/>
                      <a:pt x="182928" y="1070340"/>
                    </a:cubicBezTo>
                    <a:cubicBezTo>
                      <a:pt x="161439" y="1091739"/>
                      <a:pt x="134935" y="1101725"/>
                      <a:pt x="106999" y="1101725"/>
                    </a:cubicBezTo>
                    <a:cubicBezTo>
                      <a:pt x="79779" y="1101725"/>
                      <a:pt x="52560" y="1091739"/>
                      <a:pt x="31070" y="1071053"/>
                    </a:cubicBezTo>
                    <a:cubicBezTo>
                      <a:pt x="-10476" y="1029681"/>
                      <a:pt x="-10476" y="962631"/>
                      <a:pt x="31787" y="920546"/>
                    </a:cubicBezTo>
                    <a:cubicBezTo>
                      <a:pt x="52560" y="899860"/>
                      <a:pt x="79779" y="890587"/>
                      <a:pt x="107716" y="890587"/>
                    </a:cubicBezTo>
                    <a:close/>
                    <a:moveTo>
                      <a:pt x="550733" y="323850"/>
                    </a:moveTo>
                    <a:cubicBezTo>
                      <a:pt x="492223" y="323850"/>
                      <a:pt x="436567" y="346766"/>
                      <a:pt x="395182" y="387585"/>
                    </a:cubicBezTo>
                    <a:cubicBezTo>
                      <a:pt x="394468" y="388302"/>
                      <a:pt x="393755" y="389734"/>
                      <a:pt x="392328" y="390450"/>
                    </a:cubicBezTo>
                    <a:cubicBezTo>
                      <a:pt x="391614" y="391882"/>
                      <a:pt x="390187" y="392598"/>
                      <a:pt x="389474" y="393315"/>
                    </a:cubicBezTo>
                    <a:cubicBezTo>
                      <a:pt x="303849" y="481398"/>
                      <a:pt x="305276" y="623192"/>
                      <a:pt x="392328" y="710559"/>
                    </a:cubicBezTo>
                    <a:cubicBezTo>
                      <a:pt x="392328" y="711275"/>
                      <a:pt x="392328" y="711275"/>
                      <a:pt x="392328" y="711275"/>
                    </a:cubicBezTo>
                    <a:cubicBezTo>
                      <a:pt x="392328" y="711275"/>
                      <a:pt x="392328" y="711275"/>
                      <a:pt x="393041" y="711275"/>
                    </a:cubicBezTo>
                    <a:cubicBezTo>
                      <a:pt x="435140" y="754243"/>
                      <a:pt x="491509" y="777875"/>
                      <a:pt x="552160" y="777875"/>
                    </a:cubicBezTo>
                    <a:cubicBezTo>
                      <a:pt x="610670" y="777875"/>
                      <a:pt x="666326" y="754959"/>
                      <a:pt x="707711" y="714140"/>
                    </a:cubicBezTo>
                    <a:cubicBezTo>
                      <a:pt x="708425" y="713424"/>
                      <a:pt x="709138" y="711991"/>
                      <a:pt x="710565" y="711275"/>
                    </a:cubicBezTo>
                    <a:cubicBezTo>
                      <a:pt x="711279" y="709843"/>
                      <a:pt x="712706" y="709127"/>
                      <a:pt x="713419" y="708411"/>
                    </a:cubicBezTo>
                    <a:cubicBezTo>
                      <a:pt x="754091" y="666159"/>
                      <a:pt x="776924" y="610301"/>
                      <a:pt x="776924" y="550863"/>
                    </a:cubicBezTo>
                    <a:cubicBezTo>
                      <a:pt x="776924" y="490708"/>
                      <a:pt x="753378" y="434134"/>
                      <a:pt x="710565" y="391166"/>
                    </a:cubicBezTo>
                    <a:cubicBezTo>
                      <a:pt x="710565" y="390450"/>
                      <a:pt x="710565" y="390450"/>
                      <a:pt x="710565" y="390450"/>
                    </a:cubicBezTo>
                    <a:cubicBezTo>
                      <a:pt x="710565" y="390450"/>
                      <a:pt x="710565" y="390450"/>
                      <a:pt x="709852" y="390450"/>
                    </a:cubicBezTo>
                    <a:cubicBezTo>
                      <a:pt x="667753" y="347482"/>
                      <a:pt x="611384" y="323850"/>
                      <a:pt x="550733" y="323850"/>
                    </a:cubicBezTo>
                    <a:close/>
                    <a:moveTo>
                      <a:pt x="211227" y="198437"/>
                    </a:moveTo>
                    <a:cubicBezTo>
                      <a:pt x="211227" y="198437"/>
                      <a:pt x="211227" y="198437"/>
                      <a:pt x="211942" y="198437"/>
                    </a:cubicBezTo>
                    <a:cubicBezTo>
                      <a:pt x="212657" y="198437"/>
                      <a:pt x="213371" y="198437"/>
                      <a:pt x="214086" y="198437"/>
                    </a:cubicBezTo>
                    <a:cubicBezTo>
                      <a:pt x="214801" y="198437"/>
                      <a:pt x="214801" y="198437"/>
                      <a:pt x="214801" y="198437"/>
                    </a:cubicBezTo>
                    <a:cubicBezTo>
                      <a:pt x="215516" y="198437"/>
                      <a:pt x="215516" y="198437"/>
                      <a:pt x="215516" y="198437"/>
                    </a:cubicBezTo>
                    <a:cubicBezTo>
                      <a:pt x="215516" y="198437"/>
                      <a:pt x="215516" y="198437"/>
                      <a:pt x="314166" y="206285"/>
                    </a:cubicBezTo>
                    <a:cubicBezTo>
                      <a:pt x="322745" y="206998"/>
                      <a:pt x="329893" y="214132"/>
                      <a:pt x="329178" y="222693"/>
                    </a:cubicBezTo>
                    <a:cubicBezTo>
                      <a:pt x="328464" y="231254"/>
                      <a:pt x="320600" y="237675"/>
                      <a:pt x="312022" y="237675"/>
                    </a:cubicBezTo>
                    <a:cubicBezTo>
                      <a:pt x="312022" y="237675"/>
                      <a:pt x="312022" y="237675"/>
                      <a:pt x="255548" y="232681"/>
                    </a:cubicBezTo>
                    <a:cubicBezTo>
                      <a:pt x="255548" y="232681"/>
                      <a:pt x="255548" y="232681"/>
                      <a:pt x="381363" y="357528"/>
                    </a:cubicBezTo>
                    <a:cubicBezTo>
                      <a:pt x="429259" y="314723"/>
                      <a:pt x="490021" y="293321"/>
                      <a:pt x="550784" y="293321"/>
                    </a:cubicBezTo>
                    <a:cubicBezTo>
                      <a:pt x="612262" y="293321"/>
                      <a:pt x="673740" y="314723"/>
                      <a:pt x="721635" y="358241"/>
                    </a:cubicBezTo>
                    <a:cubicBezTo>
                      <a:pt x="721635" y="358241"/>
                      <a:pt x="721635" y="358241"/>
                      <a:pt x="847450" y="232681"/>
                    </a:cubicBezTo>
                    <a:cubicBezTo>
                      <a:pt x="847450" y="232681"/>
                      <a:pt x="847450" y="232681"/>
                      <a:pt x="790977" y="237675"/>
                    </a:cubicBezTo>
                    <a:cubicBezTo>
                      <a:pt x="782398" y="238388"/>
                      <a:pt x="774535" y="231254"/>
                      <a:pt x="773820" y="222693"/>
                    </a:cubicBezTo>
                    <a:cubicBezTo>
                      <a:pt x="773820" y="214132"/>
                      <a:pt x="780254" y="206998"/>
                      <a:pt x="788832" y="206285"/>
                    </a:cubicBezTo>
                    <a:cubicBezTo>
                      <a:pt x="788832" y="206285"/>
                      <a:pt x="788832" y="206285"/>
                      <a:pt x="887482" y="198437"/>
                    </a:cubicBezTo>
                    <a:cubicBezTo>
                      <a:pt x="887482" y="198437"/>
                      <a:pt x="887482" y="198437"/>
                      <a:pt x="888197" y="198437"/>
                    </a:cubicBezTo>
                    <a:cubicBezTo>
                      <a:pt x="888197" y="198437"/>
                      <a:pt x="888197" y="198437"/>
                      <a:pt x="888912" y="198437"/>
                    </a:cubicBezTo>
                    <a:cubicBezTo>
                      <a:pt x="889627" y="198437"/>
                      <a:pt x="890342" y="198437"/>
                      <a:pt x="891057" y="198437"/>
                    </a:cubicBezTo>
                    <a:cubicBezTo>
                      <a:pt x="891057" y="198437"/>
                      <a:pt x="891057" y="198437"/>
                      <a:pt x="891772" y="198437"/>
                    </a:cubicBezTo>
                    <a:cubicBezTo>
                      <a:pt x="892486" y="198437"/>
                      <a:pt x="893201" y="199151"/>
                      <a:pt x="893916" y="199151"/>
                    </a:cubicBezTo>
                    <a:cubicBezTo>
                      <a:pt x="894631" y="199151"/>
                      <a:pt x="894631" y="199151"/>
                      <a:pt x="894631" y="199151"/>
                    </a:cubicBezTo>
                    <a:cubicBezTo>
                      <a:pt x="895346" y="199864"/>
                      <a:pt x="896061" y="200577"/>
                      <a:pt x="896776" y="200577"/>
                    </a:cubicBezTo>
                    <a:cubicBezTo>
                      <a:pt x="896776" y="200577"/>
                      <a:pt x="897490" y="200577"/>
                      <a:pt x="897490" y="201291"/>
                    </a:cubicBezTo>
                    <a:cubicBezTo>
                      <a:pt x="898205" y="201291"/>
                      <a:pt x="898920" y="202004"/>
                      <a:pt x="899635" y="202718"/>
                    </a:cubicBezTo>
                    <a:cubicBezTo>
                      <a:pt x="900350" y="203431"/>
                      <a:pt x="901065" y="204144"/>
                      <a:pt x="901780" y="204858"/>
                    </a:cubicBezTo>
                    <a:cubicBezTo>
                      <a:pt x="901780" y="204858"/>
                      <a:pt x="901780" y="204858"/>
                      <a:pt x="901780" y="205571"/>
                    </a:cubicBezTo>
                    <a:cubicBezTo>
                      <a:pt x="901780" y="206285"/>
                      <a:pt x="902495" y="206998"/>
                      <a:pt x="903209" y="207711"/>
                    </a:cubicBezTo>
                    <a:cubicBezTo>
                      <a:pt x="903209" y="207711"/>
                      <a:pt x="903209" y="207711"/>
                      <a:pt x="903209" y="208425"/>
                    </a:cubicBezTo>
                    <a:cubicBezTo>
                      <a:pt x="903209" y="209138"/>
                      <a:pt x="903924" y="209852"/>
                      <a:pt x="903924" y="210565"/>
                    </a:cubicBezTo>
                    <a:cubicBezTo>
                      <a:pt x="903924" y="210565"/>
                      <a:pt x="903924" y="210565"/>
                      <a:pt x="903924" y="211279"/>
                    </a:cubicBezTo>
                    <a:cubicBezTo>
                      <a:pt x="903924" y="211992"/>
                      <a:pt x="903924" y="212705"/>
                      <a:pt x="903924" y="213419"/>
                    </a:cubicBezTo>
                    <a:cubicBezTo>
                      <a:pt x="903924" y="214132"/>
                      <a:pt x="903924" y="214132"/>
                      <a:pt x="903924" y="214132"/>
                    </a:cubicBezTo>
                    <a:cubicBezTo>
                      <a:pt x="903924" y="214132"/>
                      <a:pt x="903924" y="214132"/>
                      <a:pt x="903924" y="214846"/>
                    </a:cubicBezTo>
                    <a:cubicBezTo>
                      <a:pt x="903924" y="214846"/>
                      <a:pt x="903924" y="214846"/>
                      <a:pt x="896061" y="313296"/>
                    </a:cubicBezTo>
                    <a:cubicBezTo>
                      <a:pt x="895346" y="321857"/>
                      <a:pt x="888912" y="328278"/>
                      <a:pt x="880334" y="328278"/>
                    </a:cubicBezTo>
                    <a:cubicBezTo>
                      <a:pt x="880334" y="328278"/>
                      <a:pt x="880334" y="328278"/>
                      <a:pt x="879619" y="328278"/>
                    </a:cubicBezTo>
                    <a:cubicBezTo>
                      <a:pt x="871041" y="327565"/>
                      <a:pt x="864607" y="319717"/>
                      <a:pt x="864607" y="311156"/>
                    </a:cubicBezTo>
                    <a:cubicBezTo>
                      <a:pt x="864607" y="311156"/>
                      <a:pt x="864607" y="311156"/>
                      <a:pt x="869611" y="254797"/>
                    </a:cubicBezTo>
                    <a:cubicBezTo>
                      <a:pt x="869611" y="254797"/>
                      <a:pt x="869611" y="254797"/>
                      <a:pt x="743796" y="380357"/>
                    </a:cubicBezTo>
                    <a:cubicBezTo>
                      <a:pt x="830294" y="478094"/>
                      <a:pt x="830294" y="624343"/>
                      <a:pt x="744511" y="721367"/>
                    </a:cubicBezTo>
                    <a:cubicBezTo>
                      <a:pt x="744511" y="721367"/>
                      <a:pt x="744511" y="721367"/>
                      <a:pt x="869611" y="846928"/>
                    </a:cubicBezTo>
                    <a:cubicBezTo>
                      <a:pt x="869611" y="846928"/>
                      <a:pt x="869611" y="846928"/>
                      <a:pt x="864607" y="790568"/>
                    </a:cubicBezTo>
                    <a:cubicBezTo>
                      <a:pt x="864607" y="782007"/>
                      <a:pt x="871041" y="774160"/>
                      <a:pt x="879619" y="773446"/>
                    </a:cubicBezTo>
                    <a:cubicBezTo>
                      <a:pt x="888197" y="772733"/>
                      <a:pt x="895346" y="779867"/>
                      <a:pt x="896061" y="788428"/>
                    </a:cubicBezTo>
                    <a:cubicBezTo>
                      <a:pt x="896061" y="788428"/>
                      <a:pt x="896061" y="788428"/>
                      <a:pt x="903924" y="886879"/>
                    </a:cubicBezTo>
                    <a:cubicBezTo>
                      <a:pt x="903924" y="886879"/>
                      <a:pt x="903924" y="886879"/>
                      <a:pt x="903924" y="887592"/>
                    </a:cubicBezTo>
                    <a:cubicBezTo>
                      <a:pt x="903924" y="887592"/>
                      <a:pt x="903924" y="887592"/>
                      <a:pt x="903924" y="888306"/>
                    </a:cubicBezTo>
                    <a:cubicBezTo>
                      <a:pt x="903924" y="889019"/>
                      <a:pt x="903924" y="889732"/>
                      <a:pt x="903924" y="890446"/>
                    </a:cubicBezTo>
                    <a:cubicBezTo>
                      <a:pt x="903924" y="890446"/>
                      <a:pt x="903924" y="890446"/>
                      <a:pt x="903924" y="891159"/>
                    </a:cubicBezTo>
                    <a:cubicBezTo>
                      <a:pt x="903924" y="891873"/>
                      <a:pt x="903209" y="892586"/>
                      <a:pt x="903209" y="893299"/>
                    </a:cubicBezTo>
                    <a:cubicBezTo>
                      <a:pt x="903209" y="894013"/>
                      <a:pt x="903209" y="894013"/>
                      <a:pt x="903209" y="894013"/>
                    </a:cubicBezTo>
                    <a:cubicBezTo>
                      <a:pt x="902495" y="894726"/>
                      <a:pt x="901780" y="895440"/>
                      <a:pt x="901780" y="896153"/>
                    </a:cubicBezTo>
                    <a:cubicBezTo>
                      <a:pt x="901780" y="896153"/>
                      <a:pt x="901780" y="896153"/>
                      <a:pt x="901780" y="896866"/>
                    </a:cubicBezTo>
                    <a:cubicBezTo>
                      <a:pt x="901065" y="897580"/>
                      <a:pt x="900350" y="898293"/>
                      <a:pt x="899635" y="899007"/>
                    </a:cubicBezTo>
                    <a:cubicBezTo>
                      <a:pt x="898920" y="899720"/>
                      <a:pt x="898205" y="900434"/>
                      <a:pt x="897490" y="901147"/>
                    </a:cubicBezTo>
                    <a:cubicBezTo>
                      <a:pt x="896776" y="901147"/>
                      <a:pt x="896061" y="901860"/>
                      <a:pt x="895346" y="901860"/>
                    </a:cubicBezTo>
                    <a:cubicBezTo>
                      <a:pt x="895346" y="901860"/>
                      <a:pt x="894631" y="901860"/>
                      <a:pt x="894631" y="902574"/>
                    </a:cubicBezTo>
                    <a:cubicBezTo>
                      <a:pt x="893916" y="902574"/>
                      <a:pt x="893201" y="902574"/>
                      <a:pt x="892486" y="903287"/>
                    </a:cubicBezTo>
                    <a:cubicBezTo>
                      <a:pt x="891772" y="903287"/>
                      <a:pt x="891772" y="903287"/>
                      <a:pt x="891772" y="903287"/>
                    </a:cubicBezTo>
                    <a:cubicBezTo>
                      <a:pt x="890342" y="903287"/>
                      <a:pt x="889627" y="903287"/>
                      <a:pt x="888197" y="903287"/>
                    </a:cubicBezTo>
                    <a:cubicBezTo>
                      <a:pt x="888197" y="903287"/>
                      <a:pt x="888197" y="903287"/>
                      <a:pt x="887482" y="903287"/>
                    </a:cubicBezTo>
                    <a:cubicBezTo>
                      <a:pt x="887482" y="903287"/>
                      <a:pt x="887482" y="903287"/>
                      <a:pt x="788832" y="895440"/>
                    </a:cubicBezTo>
                    <a:cubicBezTo>
                      <a:pt x="780254" y="894726"/>
                      <a:pt x="773820" y="887592"/>
                      <a:pt x="773820" y="879031"/>
                    </a:cubicBezTo>
                    <a:cubicBezTo>
                      <a:pt x="774535" y="870470"/>
                      <a:pt x="782398" y="864050"/>
                      <a:pt x="790977" y="864050"/>
                    </a:cubicBezTo>
                    <a:cubicBezTo>
                      <a:pt x="790977" y="864050"/>
                      <a:pt x="790977" y="864050"/>
                      <a:pt x="847450" y="869043"/>
                    </a:cubicBezTo>
                    <a:cubicBezTo>
                      <a:pt x="847450" y="869043"/>
                      <a:pt x="847450" y="869043"/>
                      <a:pt x="721635" y="744197"/>
                    </a:cubicBezTo>
                    <a:cubicBezTo>
                      <a:pt x="673740" y="787001"/>
                      <a:pt x="612977" y="808404"/>
                      <a:pt x="552214" y="808404"/>
                    </a:cubicBezTo>
                    <a:cubicBezTo>
                      <a:pt x="490736" y="808404"/>
                      <a:pt x="429259" y="787001"/>
                      <a:pt x="381363" y="743483"/>
                    </a:cubicBezTo>
                    <a:cubicBezTo>
                      <a:pt x="381363" y="743483"/>
                      <a:pt x="381363" y="743483"/>
                      <a:pt x="255548" y="869043"/>
                    </a:cubicBezTo>
                    <a:cubicBezTo>
                      <a:pt x="255548" y="869043"/>
                      <a:pt x="255548" y="869043"/>
                      <a:pt x="312022" y="864050"/>
                    </a:cubicBezTo>
                    <a:cubicBezTo>
                      <a:pt x="320600" y="864050"/>
                      <a:pt x="328464" y="870470"/>
                      <a:pt x="329178" y="879031"/>
                    </a:cubicBezTo>
                    <a:cubicBezTo>
                      <a:pt x="329893" y="887592"/>
                      <a:pt x="322745" y="894726"/>
                      <a:pt x="314166" y="895440"/>
                    </a:cubicBezTo>
                    <a:cubicBezTo>
                      <a:pt x="314166" y="895440"/>
                      <a:pt x="314166" y="895440"/>
                      <a:pt x="215516" y="903287"/>
                    </a:cubicBezTo>
                    <a:cubicBezTo>
                      <a:pt x="215516" y="903287"/>
                      <a:pt x="215516" y="903287"/>
                      <a:pt x="214801" y="903287"/>
                    </a:cubicBezTo>
                    <a:cubicBezTo>
                      <a:pt x="213371" y="903287"/>
                      <a:pt x="212657" y="903287"/>
                      <a:pt x="211227" y="903287"/>
                    </a:cubicBezTo>
                    <a:cubicBezTo>
                      <a:pt x="211227" y="903287"/>
                      <a:pt x="211227" y="903287"/>
                      <a:pt x="210512" y="903287"/>
                    </a:cubicBezTo>
                    <a:cubicBezTo>
                      <a:pt x="209797" y="902574"/>
                      <a:pt x="209082" y="902574"/>
                      <a:pt x="208367" y="902574"/>
                    </a:cubicBezTo>
                    <a:cubicBezTo>
                      <a:pt x="208367" y="901860"/>
                      <a:pt x="207653" y="901860"/>
                      <a:pt x="207653" y="901860"/>
                    </a:cubicBezTo>
                    <a:cubicBezTo>
                      <a:pt x="206938" y="901860"/>
                      <a:pt x="206223" y="901147"/>
                      <a:pt x="205508" y="901147"/>
                    </a:cubicBezTo>
                    <a:cubicBezTo>
                      <a:pt x="204793" y="900434"/>
                      <a:pt x="204078" y="899720"/>
                      <a:pt x="203363" y="899007"/>
                    </a:cubicBezTo>
                    <a:cubicBezTo>
                      <a:pt x="202649" y="898293"/>
                      <a:pt x="201934" y="897580"/>
                      <a:pt x="201219" y="896866"/>
                    </a:cubicBezTo>
                    <a:cubicBezTo>
                      <a:pt x="201219" y="896866"/>
                      <a:pt x="201219" y="896866"/>
                      <a:pt x="201219" y="896153"/>
                    </a:cubicBezTo>
                    <a:cubicBezTo>
                      <a:pt x="201219" y="895440"/>
                      <a:pt x="200504" y="894726"/>
                      <a:pt x="199789" y="894013"/>
                    </a:cubicBezTo>
                    <a:cubicBezTo>
                      <a:pt x="199789" y="894013"/>
                      <a:pt x="199789" y="894013"/>
                      <a:pt x="199789" y="893299"/>
                    </a:cubicBezTo>
                    <a:cubicBezTo>
                      <a:pt x="199789" y="892586"/>
                      <a:pt x="199074" y="891873"/>
                      <a:pt x="199074" y="891159"/>
                    </a:cubicBezTo>
                    <a:cubicBezTo>
                      <a:pt x="199074" y="891159"/>
                      <a:pt x="199074" y="891159"/>
                      <a:pt x="199074" y="890446"/>
                    </a:cubicBezTo>
                    <a:cubicBezTo>
                      <a:pt x="199074" y="889732"/>
                      <a:pt x="199074" y="889019"/>
                      <a:pt x="199074" y="888306"/>
                    </a:cubicBezTo>
                    <a:cubicBezTo>
                      <a:pt x="199074" y="887592"/>
                      <a:pt x="199074" y="887592"/>
                      <a:pt x="199074" y="887592"/>
                    </a:cubicBezTo>
                    <a:cubicBezTo>
                      <a:pt x="199074" y="887592"/>
                      <a:pt x="199074" y="887592"/>
                      <a:pt x="199074" y="886879"/>
                    </a:cubicBezTo>
                    <a:cubicBezTo>
                      <a:pt x="199074" y="886879"/>
                      <a:pt x="199074" y="886879"/>
                      <a:pt x="206938" y="788428"/>
                    </a:cubicBezTo>
                    <a:cubicBezTo>
                      <a:pt x="207653" y="779867"/>
                      <a:pt x="214801" y="773446"/>
                      <a:pt x="223379" y="773446"/>
                    </a:cubicBezTo>
                    <a:cubicBezTo>
                      <a:pt x="231958" y="774160"/>
                      <a:pt x="238391" y="782007"/>
                      <a:pt x="238391" y="790568"/>
                    </a:cubicBezTo>
                    <a:cubicBezTo>
                      <a:pt x="238391" y="790568"/>
                      <a:pt x="238391" y="790568"/>
                      <a:pt x="233387" y="846928"/>
                    </a:cubicBezTo>
                    <a:cubicBezTo>
                      <a:pt x="233387" y="846928"/>
                      <a:pt x="233387" y="846928"/>
                      <a:pt x="359202" y="721367"/>
                    </a:cubicBezTo>
                    <a:cubicBezTo>
                      <a:pt x="272705" y="623630"/>
                      <a:pt x="272705" y="477381"/>
                      <a:pt x="358488" y="380357"/>
                    </a:cubicBezTo>
                    <a:cubicBezTo>
                      <a:pt x="358488" y="380357"/>
                      <a:pt x="358488" y="380357"/>
                      <a:pt x="233387" y="254797"/>
                    </a:cubicBezTo>
                    <a:cubicBezTo>
                      <a:pt x="233387" y="254797"/>
                      <a:pt x="233387" y="254797"/>
                      <a:pt x="238391" y="311156"/>
                    </a:cubicBezTo>
                    <a:cubicBezTo>
                      <a:pt x="238391" y="319717"/>
                      <a:pt x="231958" y="327565"/>
                      <a:pt x="223379" y="328278"/>
                    </a:cubicBezTo>
                    <a:cubicBezTo>
                      <a:pt x="223379" y="328278"/>
                      <a:pt x="223379" y="328278"/>
                      <a:pt x="222665" y="328278"/>
                    </a:cubicBezTo>
                    <a:cubicBezTo>
                      <a:pt x="214086" y="328278"/>
                      <a:pt x="207653" y="321857"/>
                      <a:pt x="206938" y="313296"/>
                    </a:cubicBezTo>
                    <a:cubicBezTo>
                      <a:pt x="206938" y="313296"/>
                      <a:pt x="206938" y="313296"/>
                      <a:pt x="199074" y="214846"/>
                    </a:cubicBezTo>
                    <a:cubicBezTo>
                      <a:pt x="199074" y="214846"/>
                      <a:pt x="199074" y="214846"/>
                      <a:pt x="199074" y="214132"/>
                    </a:cubicBezTo>
                    <a:cubicBezTo>
                      <a:pt x="199074" y="214132"/>
                      <a:pt x="199074" y="214132"/>
                      <a:pt x="199074" y="213419"/>
                    </a:cubicBezTo>
                    <a:cubicBezTo>
                      <a:pt x="199074" y="212705"/>
                      <a:pt x="199074" y="211992"/>
                      <a:pt x="199074" y="211279"/>
                    </a:cubicBezTo>
                    <a:cubicBezTo>
                      <a:pt x="199074" y="211279"/>
                      <a:pt x="199074" y="211279"/>
                      <a:pt x="199074" y="210565"/>
                    </a:cubicBezTo>
                    <a:cubicBezTo>
                      <a:pt x="199074" y="209852"/>
                      <a:pt x="199789" y="209138"/>
                      <a:pt x="199789" y="208425"/>
                    </a:cubicBezTo>
                    <a:cubicBezTo>
                      <a:pt x="199789" y="207711"/>
                      <a:pt x="199789" y="207711"/>
                      <a:pt x="199789" y="207711"/>
                    </a:cubicBezTo>
                    <a:cubicBezTo>
                      <a:pt x="200504" y="206998"/>
                      <a:pt x="201219" y="206285"/>
                      <a:pt x="201219" y="205571"/>
                    </a:cubicBezTo>
                    <a:cubicBezTo>
                      <a:pt x="201219" y="205571"/>
                      <a:pt x="201219" y="205571"/>
                      <a:pt x="201219" y="204858"/>
                    </a:cubicBezTo>
                    <a:cubicBezTo>
                      <a:pt x="201934" y="204144"/>
                      <a:pt x="202649" y="203431"/>
                      <a:pt x="203363" y="202718"/>
                    </a:cubicBezTo>
                    <a:cubicBezTo>
                      <a:pt x="204078" y="202004"/>
                      <a:pt x="204793" y="201291"/>
                      <a:pt x="205508" y="201291"/>
                    </a:cubicBezTo>
                    <a:cubicBezTo>
                      <a:pt x="205508" y="200577"/>
                      <a:pt x="206223" y="200577"/>
                      <a:pt x="206223" y="200577"/>
                    </a:cubicBezTo>
                    <a:cubicBezTo>
                      <a:pt x="206938" y="200577"/>
                      <a:pt x="207653" y="199864"/>
                      <a:pt x="208367" y="199864"/>
                    </a:cubicBezTo>
                    <a:cubicBezTo>
                      <a:pt x="208367" y="199151"/>
                      <a:pt x="208367" y="199151"/>
                      <a:pt x="209082" y="199151"/>
                    </a:cubicBezTo>
                    <a:cubicBezTo>
                      <a:pt x="209797" y="199151"/>
                      <a:pt x="210512" y="198437"/>
                      <a:pt x="211227" y="198437"/>
                    </a:cubicBezTo>
                    <a:close/>
                    <a:moveTo>
                      <a:pt x="996000" y="31750"/>
                    </a:moveTo>
                    <a:cubicBezTo>
                      <a:pt x="975392" y="31750"/>
                      <a:pt x="957628" y="39567"/>
                      <a:pt x="943416" y="53779"/>
                    </a:cubicBezTo>
                    <a:cubicBezTo>
                      <a:pt x="929204" y="67990"/>
                      <a:pt x="921387" y="86466"/>
                      <a:pt x="921387" y="106363"/>
                    </a:cubicBezTo>
                    <a:cubicBezTo>
                      <a:pt x="921387" y="126259"/>
                      <a:pt x="928493" y="145445"/>
                      <a:pt x="942705" y="159657"/>
                    </a:cubicBezTo>
                    <a:cubicBezTo>
                      <a:pt x="956917" y="173159"/>
                      <a:pt x="975392" y="180975"/>
                      <a:pt x="995289" y="180975"/>
                    </a:cubicBezTo>
                    <a:cubicBezTo>
                      <a:pt x="1015896" y="180975"/>
                      <a:pt x="1034372" y="173159"/>
                      <a:pt x="1048584" y="158947"/>
                    </a:cubicBezTo>
                    <a:cubicBezTo>
                      <a:pt x="1062796" y="144735"/>
                      <a:pt x="1070612" y="126259"/>
                      <a:pt x="1070612" y="106363"/>
                    </a:cubicBezTo>
                    <a:cubicBezTo>
                      <a:pt x="1070612" y="86466"/>
                      <a:pt x="1062796" y="67280"/>
                      <a:pt x="1049294" y="53068"/>
                    </a:cubicBezTo>
                    <a:cubicBezTo>
                      <a:pt x="1035082" y="39567"/>
                      <a:pt x="1015896" y="31750"/>
                      <a:pt x="996000" y="31750"/>
                    </a:cubicBezTo>
                    <a:close/>
                    <a:moveTo>
                      <a:pt x="107000" y="31750"/>
                    </a:moveTo>
                    <a:cubicBezTo>
                      <a:pt x="87103" y="31750"/>
                      <a:pt x="67917" y="39567"/>
                      <a:pt x="53705" y="53068"/>
                    </a:cubicBezTo>
                    <a:cubicBezTo>
                      <a:pt x="40204" y="67280"/>
                      <a:pt x="32387" y="86466"/>
                      <a:pt x="32387" y="106363"/>
                    </a:cubicBezTo>
                    <a:cubicBezTo>
                      <a:pt x="32387" y="126259"/>
                      <a:pt x="40204" y="144735"/>
                      <a:pt x="54416" y="158947"/>
                    </a:cubicBezTo>
                    <a:cubicBezTo>
                      <a:pt x="68628" y="173159"/>
                      <a:pt x="87103" y="180975"/>
                      <a:pt x="107710" y="180975"/>
                    </a:cubicBezTo>
                    <a:cubicBezTo>
                      <a:pt x="127607" y="180975"/>
                      <a:pt x="146082" y="173159"/>
                      <a:pt x="160294" y="159657"/>
                    </a:cubicBezTo>
                    <a:cubicBezTo>
                      <a:pt x="174506" y="145445"/>
                      <a:pt x="181612" y="126259"/>
                      <a:pt x="181612" y="106363"/>
                    </a:cubicBezTo>
                    <a:cubicBezTo>
                      <a:pt x="181612" y="86466"/>
                      <a:pt x="173796" y="67990"/>
                      <a:pt x="159584" y="53779"/>
                    </a:cubicBezTo>
                    <a:cubicBezTo>
                      <a:pt x="145372" y="39567"/>
                      <a:pt x="127607" y="31750"/>
                      <a:pt x="107000" y="31750"/>
                    </a:cubicBezTo>
                    <a:close/>
                    <a:moveTo>
                      <a:pt x="995999" y="0"/>
                    </a:moveTo>
                    <a:cubicBezTo>
                      <a:pt x="1023219" y="0"/>
                      <a:pt x="1050439" y="9986"/>
                      <a:pt x="1071928" y="29959"/>
                    </a:cubicBezTo>
                    <a:cubicBezTo>
                      <a:pt x="1113474" y="72044"/>
                      <a:pt x="1113474" y="139094"/>
                      <a:pt x="1071212" y="181179"/>
                    </a:cubicBezTo>
                    <a:cubicBezTo>
                      <a:pt x="1050439" y="201152"/>
                      <a:pt x="1023219" y="211138"/>
                      <a:pt x="995283" y="211138"/>
                    </a:cubicBezTo>
                    <a:cubicBezTo>
                      <a:pt x="968063" y="211138"/>
                      <a:pt x="941560" y="201152"/>
                      <a:pt x="920070" y="181179"/>
                    </a:cubicBezTo>
                    <a:cubicBezTo>
                      <a:pt x="878524" y="139094"/>
                      <a:pt x="878524" y="72044"/>
                      <a:pt x="920070" y="30672"/>
                    </a:cubicBezTo>
                    <a:cubicBezTo>
                      <a:pt x="941560" y="9986"/>
                      <a:pt x="968063" y="0"/>
                      <a:pt x="995999" y="0"/>
                    </a:cubicBezTo>
                    <a:close/>
                    <a:moveTo>
                      <a:pt x="106999" y="0"/>
                    </a:moveTo>
                    <a:cubicBezTo>
                      <a:pt x="134935" y="0"/>
                      <a:pt x="161439" y="9986"/>
                      <a:pt x="182928" y="30672"/>
                    </a:cubicBezTo>
                    <a:cubicBezTo>
                      <a:pt x="224474" y="72044"/>
                      <a:pt x="224474" y="139094"/>
                      <a:pt x="182928" y="181179"/>
                    </a:cubicBezTo>
                    <a:cubicBezTo>
                      <a:pt x="161439" y="201152"/>
                      <a:pt x="134935" y="211138"/>
                      <a:pt x="107716" y="211138"/>
                    </a:cubicBezTo>
                    <a:cubicBezTo>
                      <a:pt x="79779" y="211138"/>
                      <a:pt x="52560" y="201152"/>
                      <a:pt x="31787" y="181179"/>
                    </a:cubicBezTo>
                    <a:cubicBezTo>
                      <a:pt x="-10476" y="139094"/>
                      <a:pt x="-10476" y="72044"/>
                      <a:pt x="31070" y="29959"/>
                    </a:cubicBezTo>
                    <a:cubicBezTo>
                      <a:pt x="52560" y="9986"/>
                      <a:pt x="79779" y="0"/>
                      <a:pt x="106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55" name="Google Shape;1155;p47"/>
              <p:cNvSpPr/>
              <p:nvPr/>
            </p:nvSpPr>
            <p:spPr>
              <a:xfrm>
                <a:off x="5606739" y="2939746"/>
                <a:ext cx="978523" cy="978509"/>
              </a:xfrm>
              <a:custGeom>
                <a:rect b="b" l="l" r="r" t="t"/>
                <a:pathLst>
                  <a:path extrusionOk="0" h="978509" w="978523">
                    <a:moveTo>
                      <a:pt x="44235" y="889000"/>
                    </a:moveTo>
                    <a:cubicBezTo>
                      <a:pt x="55361" y="889000"/>
                      <a:pt x="66397" y="893457"/>
                      <a:pt x="74586" y="902373"/>
                    </a:cubicBezTo>
                    <a:cubicBezTo>
                      <a:pt x="92387" y="919490"/>
                      <a:pt x="92387" y="948019"/>
                      <a:pt x="74586" y="965137"/>
                    </a:cubicBezTo>
                    <a:cubicBezTo>
                      <a:pt x="58209" y="982967"/>
                      <a:pt x="30439" y="982967"/>
                      <a:pt x="13350" y="965137"/>
                    </a:cubicBezTo>
                    <a:cubicBezTo>
                      <a:pt x="-4451" y="948019"/>
                      <a:pt x="-4451" y="919490"/>
                      <a:pt x="13350" y="902373"/>
                    </a:cubicBezTo>
                    <a:cubicBezTo>
                      <a:pt x="21894" y="893457"/>
                      <a:pt x="33109" y="889000"/>
                      <a:pt x="44235" y="889000"/>
                    </a:cubicBezTo>
                    <a:close/>
                    <a:moveTo>
                      <a:pt x="934288" y="889000"/>
                    </a:moveTo>
                    <a:cubicBezTo>
                      <a:pt x="945414" y="889000"/>
                      <a:pt x="956629" y="893457"/>
                      <a:pt x="965173" y="902373"/>
                    </a:cubicBezTo>
                    <a:cubicBezTo>
                      <a:pt x="982974" y="919490"/>
                      <a:pt x="982974" y="948019"/>
                      <a:pt x="965173" y="965137"/>
                    </a:cubicBezTo>
                    <a:cubicBezTo>
                      <a:pt x="948084" y="982967"/>
                      <a:pt x="920314" y="982967"/>
                      <a:pt x="903937" y="965137"/>
                    </a:cubicBezTo>
                    <a:cubicBezTo>
                      <a:pt x="886136" y="948019"/>
                      <a:pt x="886136" y="919490"/>
                      <a:pt x="903937" y="902373"/>
                    </a:cubicBezTo>
                    <a:cubicBezTo>
                      <a:pt x="912126" y="893457"/>
                      <a:pt x="923163" y="889000"/>
                      <a:pt x="934288" y="889000"/>
                    </a:cubicBezTo>
                    <a:close/>
                    <a:moveTo>
                      <a:pt x="488995" y="294320"/>
                    </a:moveTo>
                    <a:cubicBezTo>
                      <a:pt x="538924" y="294409"/>
                      <a:pt x="588942" y="313518"/>
                      <a:pt x="627390" y="351380"/>
                    </a:cubicBezTo>
                    <a:cubicBezTo>
                      <a:pt x="702862" y="427818"/>
                      <a:pt x="703574" y="551405"/>
                      <a:pt x="627390" y="627129"/>
                    </a:cubicBezTo>
                    <a:cubicBezTo>
                      <a:pt x="551206" y="703567"/>
                      <a:pt x="428030" y="702853"/>
                      <a:pt x="351133" y="627129"/>
                    </a:cubicBezTo>
                    <a:cubicBezTo>
                      <a:pt x="275661" y="550691"/>
                      <a:pt x="274949" y="427104"/>
                      <a:pt x="351133" y="351380"/>
                    </a:cubicBezTo>
                    <a:cubicBezTo>
                      <a:pt x="389225" y="313161"/>
                      <a:pt x="439066" y="294230"/>
                      <a:pt x="488995" y="294320"/>
                    </a:cubicBezTo>
                    <a:close/>
                    <a:moveTo>
                      <a:pt x="934288" y="0"/>
                    </a:moveTo>
                    <a:cubicBezTo>
                      <a:pt x="945414" y="0"/>
                      <a:pt x="956629" y="4457"/>
                      <a:pt x="965173" y="13372"/>
                    </a:cubicBezTo>
                    <a:cubicBezTo>
                      <a:pt x="982974" y="30490"/>
                      <a:pt x="982974" y="59019"/>
                      <a:pt x="965173" y="76136"/>
                    </a:cubicBezTo>
                    <a:cubicBezTo>
                      <a:pt x="948084" y="93967"/>
                      <a:pt x="920314" y="93967"/>
                      <a:pt x="903937" y="76136"/>
                    </a:cubicBezTo>
                    <a:cubicBezTo>
                      <a:pt x="886136" y="59019"/>
                      <a:pt x="886136" y="30490"/>
                      <a:pt x="903937" y="13372"/>
                    </a:cubicBezTo>
                    <a:cubicBezTo>
                      <a:pt x="912126" y="4457"/>
                      <a:pt x="923163" y="0"/>
                      <a:pt x="934288" y="0"/>
                    </a:cubicBezTo>
                    <a:close/>
                    <a:moveTo>
                      <a:pt x="44235" y="0"/>
                    </a:moveTo>
                    <a:cubicBezTo>
                      <a:pt x="55361" y="0"/>
                      <a:pt x="66397" y="4457"/>
                      <a:pt x="74586" y="13372"/>
                    </a:cubicBezTo>
                    <a:cubicBezTo>
                      <a:pt x="92387" y="30490"/>
                      <a:pt x="92387" y="59019"/>
                      <a:pt x="74586" y="76136"/>
                    </a:cubicBezTo>
                    <a:cubicBezTo>
                      <a:pt x="58209" y="93967"/>
                      <a:pt x="30439" y="93967"/>
                      <a:pt x="13350" y="76136"/>
                    </a:cubicBezTo>
                    <a:cubicBezTo>
                      <a:pt x="-4451" y="59019"/>
                      <a:pt x="-4451" y="30490"/>
                      <a:pt x="13350" y="13372"/>
                    </a:cubicBezTo>
                    <a:cubicBezTo>
                      <a:pt x="21894" y="4457"/>
                      <a:pt x="33109" y="0"/>
                      <a:pt x="44235" y="0"/>
                    </a:cubicBezTo>
                    <a:close/>
                  </a:path>
                </a:pathLst>
              </a:custGeom>
              <a:solidFill>
                <a:srgbClr val="5D266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1156" name="Google Shape;1156;p47"/>
          <p:cNvSpPr txBox="1"/>
          <p:nvPr/>
        </p:nvSpPr>
        <p:spPr>
          <a:xfrm>
            <a:off x="1843297" y="3179256"/>
            <a:ext cx="2002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1+2: </a:t>
            </a: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95% </a:t>
            </a:r>
            <a:endParaRPr b="0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7" name="Google Shape;1157;p47"/>
          <p:cNvSpPr txBox="1"/>
          <p:nvPr/>
        </p:nvSpPr>
        <p:spPr>
          <a:xfrm>
            <a:off x="1843297" y="3645289"/>
            <a:ext cx="2002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3: If &gt;40% of total emissions, </a:t>
            </a: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67% coverage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8" name="Google Shape;1158;p47"/>
          <p:cNvSpPr txBox="1"/>
          <p:nvPr/>
        </p:nvSpPr>
        <p:spPr>
          <a:xfrm>
            <a:off x="1843297" y="5012923"/>
            <a:ext cx="2002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1+2: </a:t>
            </a: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95%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500"/>
              <a:buFont typeface="Trebuchet MS"/>
              <a:buNone/>
            </a:pPr>
            <a:r>
              <a:t/>
            </a:r>
            <a:endParaRPr b="0" i="0" sz="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Char char="​"/>
            </a:pP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3: </a:t>
            </a:r>
            <a:r>
              <a:rPr b="1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90% </a:t>
            </a:r>
            <a:endParaRPr b="1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400"/>
              <a:buFont typeface="Trebuchet MS"/>
              <a:buNone/>
            </a:pPr>
            <a:r>
              <a:t/>
            </a:r>
            <a:endParaRPr b="1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159" name="Google Shape;1159;p47"/>
          <p:cNvCxnSpPr/>
          <p:nvPr/>
        </p:nvCxnSpPr>
        <p:spPr>
          <a:xfrm>
            <a:off x="1715265" y="2023720"/>
            <a:ext cx="0" cy="26280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0" name="Google Shape;1160;p47"/>
          <p:cNvCxnSpPr/>
          <p:nvPr/>
        </p:nvCxnSpPr>
        <p:spPr>
          <a:xfrm>
            <a:off x="1715265" y="4951353"/>
            <a:ext cx="0" cy="13527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61" name="Google Shape;1161;p47"/>
          <p:cNvGrpSpPr/>
          <p:nvPr/>
        </p:nvGrpSpPr>
        <p:grpSpPr>
          <a:xfrm>
            <a:off x="349526" y="2738486"/>
            <a:ext cx="1352100" cy="1198468"/>
            <a:chOff x="197126" y="3120982"/>
            <a:chExt cx="1352100" cy="1198468"/>
          </a:xfrm>
        </p:grpSpPr>
        <p:grpSp>
          <p:nvGrpSpPr>
            <p:cNvPr id="1162" name="Google Shape;1162;p47"/>
            <p:cNvGrpSpPr/>
            <p:nvPr/>
          </p:nvGrpSpPr>
          <p:grpSpPr>
            <a:xfrm>
              <a:off x="197126" y="3120982"/>
              <a:ext cx="470082" cy="460438"/>
              <a:chOff x="1682" y="0"/>
              <a:chExt cx="4316" cy="4320"/>
            </a:xfrm>
          </p:grpSpPr>
          <p:sp>
            <p:nvSpPr>
              <p:cNvPr id="1163" name="Google Shape;1163;p47"/>
              <p:cNvSpPr/>
              <p:nvPr/>
            </p:nvSpPr>
            <p:spPr>
              <a:xfrm>
                <a:off x="1682" y="0"/>
                <a:ext cx="431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850" lIns="109725" spcFirstLastPara="1" rIns="109725" wrap="square" tIns="54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47"/>
              <p:cNvSpPr/>
              <p:nvPr/>
            </p:nvSpPr>
            <p:spPr>
              <a:xfrm>
                <a:off x="2742" y="911"/>
                <a:ext cx="2209" cy="2625"/>
              </a:xfrm>
              <a:custGeom>
                <a:rect b="b" l="l" r="r" t="t"/>
                <a:pathLst>
                  <a:path extrusionOk="0" h="1400" w="1179">
                    <a:moveTo>
                      <a:pt x="288" y="867"/>
                    </a:moveTo>
                    <a:cubicBezTo>
                      <a:pt x="223" y="850"/>
                      <a:pt x="142" y="816"/>
                      <a:pt x="93" y="749"/>
                    </a:cubicBezTo>
                    <a:cubicBezTo>
                      <a:pt x="0" y="623"/>
                      <a:pt x="55" y="426"/>
                      <a:pt x="55" y="426"/>
                    </a:cubicBezTo>
                    <a:cubicBezTo>
                      <a:pt x="55" y="426"/>
                      <a:pt x="259" y="434"/>
                      <a:pt x="352" y="560"/>
                    </a:cubicBezTo>
                    <a:cubicBezTo>
                      <a:pt x="403" y="631"/>
                      <a:pt x="409" y="723"/>
                      <a:pt x="405" y="790"/>
                    </a:cubicBezTo>
                    <a:cubicBezTo>
                      <a:pt x="298" y="656"/>
                      <a:pt x="286" y="640"/>
                      <a:pt x="285" y="639"/>
                    </a:cubicBezTo>
                    <a:cubicBezTo>
                      <a:pt x="273" y="624"/>
                      <a:pt x="255" y="615"/>
                      <a:pt x="236" y="615"/>
                    </a:cubicBezTo>
                    <a:cubicBezTo>
                      <a:pt x="224" y="615"/>
                      <a:pt x="212" y="619"/>
                      <a:pt x="202" y="626"/>
                    </a:cubicBezTo>
                    <a:cubicBezTo>
                      <a:pt x="187" y="635"/>
                      <a:pt x="178" y="650"/>
                      <a:pt x="174" y="666"/>
                    </a:cubicBezTo>
                    <a:cubicBezTo>
                      <a:pt x="171" y="682"/>
                      <a:pt x="175" y="699"/>
                      <a:pt x="184" y="712"/>
                    </a:cubicBezTo>
                    <a:cubicBezTo>
                      <a:pt x="226" y="775"/>
                      <a:pt x="260" y="826"/>
                      <a:pt x="288" y="867"/>
                    </a:cubicBezTo>
                    <a:close/>
                    <a:moveTo>
                      <a:pt x="950" y="663"/>
                    </a:moveTo>
                    <a:cubicBezTo>
                      <a:pt x="943" y="657"/>
                      <a:pt x="932" y="658"/>
                      <a:pt x="926" y="666"/>
                    </a:cubicBezTo>
                    <a:cubicBezTo>
                      <a:pt x="652" y="1012"/>
                      <a:pt x="634" y="1035"/>
                      <a:pt x="633" y="1036"/>
                    </a:cubicBezTo>
                    <a:cubicBezTo>
                      <a:pt x="633" y="1036"/>
                      <a:pt x="633" y="1036"/>
                      <a:pt x="633" y="1036"/>
                    </a:cubicBezTo>
                    <a:cubicBezTo>
                      <a:pt x="622" y="760"/>
                      <a:pt x="604" y="346"/>
                      <a:pt x="604" y="346"/>
                    </a:cubicBezTo>
                    <a:cubicBezTo>
                      <a:pt x="603" y="336"/>
                      <a:pt x="596" y="328"/>
                      <a:pt x="586" y="328"/>
                    </a:cubicBezTo>
                    <a:cubicBezTo>
                      <a:pt x="576" y="327"/>
                      <a:pt x="568" y="335"/>
                      <a:pt x="567" y="346"/>
                    </a:cubicBezTo>
                    <a:cubicBezTo>
                      <a:pt x="559" y="563"/>
                      <a:pt x="548" y="902"/>
                      <a:pt x="541" y="1033"/>
                    </a:cubicBezTo>
                    <a:cubicBezTo>
                      <a:pt x="258" y="677"/>
                      <a:pt x="250" y="666"/>
                      <a:pt x="250" y="666"/>
                    </a:cubicBezTo>
                    <a:cubicBezTo>
                      <a:pt x="244" y="658"/>
                      <a:pt x="234" y="657"/>
                      <a:pt x="226" y="663"/>
                    </a:cubicBezTo>
                    <a:cubicBezTo>
                      <a:pt x="217" y="668"/>
                      <a:pt x="215" y="680"/>
                      <a:pt x="220" y="687"/>
                    </a:cubicBezTo>
                    <a:cubicBezTo>
                      <a:pt x="415" y="978"/>
                      <a:pt x="441" y="1016"/>
                      <a:pt x="441" y="1016"/>
                    </a:cubicBezTo>
                    <a:cubicBezTo>
                      <a:pt x="534" y="1154"/>
                      <a:pt x="534" y="1154"/>
                      <a:pt x="534" y="1154"/>
                    </a:cubicBezTo>
                    <a:cubicBezTo>
                      <a:pt x="528" y="1324"/>
                      <a:pt x="528" y="1284"/>
                      <a:pt x="528" y="1284"/>
                    </a:cubicBezTo>
                    <a:cubicBezTo>
                      <a:pt x="525" y="1336"/>
                      <a:pt x="525" y="1336"/>
                      <a:pt x="525" y="1336"/>
                    </a:cubicBezTo>
                    <a:cubicBezTo>
                      <a:pt x="525" y="1338"/>
                      <a:pt x="525" y="1340"/>
                      <a:pt x="525" y="1341"/>
                    </a:cubicBezTo>
                    <a:cubicBezTo>
                      <a:pt x="527" y="1375"/>
                      <a:pt x="555" y="1400"/>
                      <a:pt x="588" y="1400"/>
                    </a:cubicBezTo>
                    <a:cubicBezTo>
                      <a:pt x="622" y="1398"/>
                      <a:pt x="648" y="1370"/>
                      <a:pt x="647" y="1336"/>
                    </a:cubicBezTo>
                    <a:cubicBezTo>
                      <a:pt x="638" y="1120"/>
                      <a:pt x="638" y="1160"/>
                      <a:pt x="638" y="1160"/>
                    </a:cubicBezTo>
                    <a:cubicBezTo>
                      <a:pt x="737" y="1013"/>
                      <a:pt x="737" y="1013"/>
                      <a:pt x="737" y="1013"/>
                    </a:cubicBezTo>
                    <a:cubicBezTo>
                      <a:pt x="764" y="973"/>
                      <a:pt x="764" y="973"/>
                      <a:pt x="764" y="973"/>
                    </a:cubicBezTo>
                    <a:cubicBezTo>
                      <a:pt x="956" y="687"/>
                      <a:pt x="956" y="687"/>
                      <a:pt x="956" y="687"/>
                    </a:cubicBezTo>
                    <a:cubicBezTo>
                      <a:pt x="962" y="680"/>
                      <a:pt x="960" y="668"/>
                      <a:pt x="950" y="663"/>
                    </a:cubicBezTo>
                    <a:close/>
                    <a:moveTo>
                      <a:pt x="523" y="344"/>
                    </a:moveTo>
                    <a:cubicBezTo>
                      <a:pt x="524" y="343"/>
                      <a:pt x="524" y="343"/>
                      <a:pt x="524" y="343"/>
                    </a:cubicBezTo>
                    <a:cubicBezTo>
                      <a:pt x="525" y="310"/>
                      <a:pt x="552" y="284"/>
                      <a:pt x="584" y="284"/>
                    </a:cubicBezTo>
                    <a:cubicBezTo>
                      <a:pt x="586" y="284"/>
                      <a:pt x="587" y="284"/>
                      <a:pt x="589" y="284"/>
                    </a:cubicBezTo>
                    <a:cubicBezTo>
                      <a:pt x="619" y="286"/>
                      <a:pt x="644" y="309"/>
                      <a:pt x="648" y="340"/>
                    </a:cubicBezTo>
                    <a:cubicBezTo>
                      <a:pt x="648" y="342"/>
                      <a:pt x="648" y="342"/>
                      <a:pt x="648" y="342"/>
                    </a:cubicBezTo>
                    <a:cubicBezTo>
                      <a:pt x="648" y="344"/>
                      <a:pt x="648" y="344"/>
                      <a:pt x="648" y="344"/>
                    </a:cubicBezTo>
                    <a:cubicBezTo>
                      <a:pt x="648" y="346"/>
                      <a:pt x="652" y="425"/>
                      <a:pt x="656" y="536"/>
                    </a:cubicBezTo>
                    <a:cubicBezTo>
                      <a:pt x="704" y="480"/>
                      <a:pt x="758" y="396"/>
                      <a:pt x="758" y="303"/>
                    </a:cubicBezTo>
                    <a:cubicBezTo>
                      <a:pt x="758" y="136"/>
                      <a:pt x="586" y="0"/>
                      <a:pt x="586" y="0"/>
                    </a:cubicBezTo>
                    <a:cubicBezTo>
                      <a:pt x="586" y="0"/>
                      <a:pt x="415" y="136"/>
                      <a:pt x="415" y="303"/>
                    </a:cubicBezTo>
                    <a:cubicBezTo>
                      <a:pt x="415" y="397"/>
                      <a:pt x="469" y="480"/>
                      <a:pt x="516" y="536"/>
                    </a:cubicBezTo>
                    <a:cubicBezTo>
                      <a:pt x="519" y="467"/>
                      <a:pt x="521" y="402"/>
                      <a:pt x="523" y="344"/>
                    </a:cubicBezTo>
                    <a:close/>
                    <a:moveTo>
                      <a:pt x="1124" y="426"/>
                    </a:moveTo>
                    <a:cubicBezTo>
                      <a:pt x="1124" y="426"/>
                      <a:pt x="919" y="434"/>
                      <a:pt x="826" y="560"/>
                    </a:cubicBezTo>
                    <a:cubicBezTo>
                      <a:pt x="776" y="630"/>
                      <a:pt x="769" y="720"/>
                      <a:pt x="773" y="788"/>
                    </a:cubicBezTo>
                    <a:cubicBezTo>
                      <a:pt x="806" y="747"/>
                      <a:pt x="845" y="697"/>
                      <a:pt x="892" y="639"/>
                    </a:cubicBezTo>
                    <a:cubicBezTo>
                      <a:pt x="904" y="624"/>
                      <a:pt x="921" y="615"/>
                      <a:pt x="940" y="615"/>
                    </a:cubicBezTo>
                    <a:cubicBezTo>
                      <a:pt x="953" y="615"/>
                      <a:pt x="965" y="619"/>
                      <a:pt x="975" y="626"/>
                    </a:cubicBezTo>
                    <a:cubicBezTo>
                      <a:pt x="989" y="635"/>
                      <a:pt x="999" y="650"/>
                      <a:pt x="1002" y="666"/>
                    </a:cubicBezTo>
                    <a:cubicBezTo>
                      <a:pt x="1005" y="682"/>
                      <a:pt x="1001" y="699"/>
                      <a:pt x="992" y="712"/>
                    </a:cubicBezTo>
                    <a:cubicBezTo>
                      <a:pt x="887" y="868"/>
                      <a:pt x="887" y="868"/>
                      <a:pt x="887" y="868"/>
                    </a:cubicBezTo>
                    <a:cubicBezTo>
                      <a:pt x="953" y="851"/>
                      <a:pt x="1036" y="817"/>
                      <a:pt x="1086" y="749"/>
                    </a:cubicBezTo>
                    <a:cubicBezTo>
                      <a:pt x="1179" y="623"/>
                      <a:pt x="1124" y="426"/>
                      <a:pt x="1124" y="426"/>
                    </a:cubicBezTo>
                    <a:close/>
                  </a:path>
                </a:pathLst>
              </a:custGeom>
              <a:solidFill>
                <a:srgbClr val="CF4143"/>
              </a:solidFill>
              <a:ln>
                <a:noFill/>
              </a:ln>
            </p:spPr>
            <p:txBody>
              <a:bodyPr anchorCtr="0" anchor="ctr" bIns="54850" lIns="109725" spcFirstLastPara="1" rIns="109725" wrap="square" tIns="54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5" name="Google Shape;1165;p47"/>
              <p:cNvSpPr/>
              <p:nvPr/>
            </p:nvSpPr>
            <p:spPr>
              <a:xfrm>
                <a:off x="2429" y="3203"/>
                <a:ext cx="2825" cy="658"/>
              </a:xfrm>
              <a:custGeom>
                <a:rect b="b" l="l" r="r" t="t"/>
                <a:pathLst>
                  <a:path extrusionOk="0" h="351" w="1508">
                    <a:moveTo>
                      <a:pt x="1508" y="329"/>
                    </a:moveTo>
                    <a:cubicBezTo>
                      <a:pt x="1508" y="341"/>
                      <a:pt x="1499" y="351"/>
                      <a:pt x="1486" y="351"/>
                    </a:cubicBezTo>
                    <a:cubicBezTo>
                      <a:pt x="1395" y="351"/>
                      <a:pt x="1311" y="292"/>
                      <a:pt x="1213" y="223"/>
                    </a:cubicBezTo>
                    <a:cubicBezTo>
                      <a:pt x="1111" y="151"/>
                      <a:pt x="998" y="71"/>
                      <a:pt x="855" y="44"/>
                    </a:cubicBezTo>
                    <a:cubicBezTo>
                      <a:pt x="854" y="28"/>
                      <a:pt x="854" y="13"/>
                      <a:pt x="853" y="0"/>
                    </a:cubicBezTo>
                    <a:cubicBezTo>
                      <a:pt x="1011" y="27"/>
                      <a:pt x="1136" y="114"/>
                      <a:pt x="1239" y="187"/>
                    </a:cubicBezTo>
                    <a:cubicBezTo>
                      <a:pt x="1330" y="251"/>
                      <a:pt x="1409" y="307"/>
                      <a:pt x="1486" y="307"/>
                    </a:cubicBezTo>
                    <a:cubicBezTo>
                      <a:pt x="1499" y="307"/>
                      <a:pt x="1508" y="317"/>
                      <a:pt x="1508" y="329"/>
                    </a:cubicBezTo>
                    <a:close/>
                    <a:moveTo>
                      <a:pt x="655" y="0"/>
                    </a:moveTo>
                    <a:cubicBezTo>
                      <a:pt x="496" y="27"/>
                      <a:pt x="372" y="114"/>
                      <a:pt x="269" y="187"/>
                    </a:cubicBezTo>
                    <a:cubicBezTo>
                      <a:pt x="178" y="251"/>
                      <a:pt x="99" y="307"/>
                      <a:pt x="22" y="307"/>
                    </a:cubicBezTo>
                    <a:cubicBezTo>
                      <a:pt x="9" y="307"/>
                      <a:pt x="0" y="317"/>
                      <a:pt x="0" y="329"/>
                    </a:cubicBezTo>
                    <a:cubicBezTo>
                      <a:pt x="0" y="341"/>
                      <a:pt x="9" y="351"/>
                      <a:pt x="22" y="351"/>
                    </a:cubicBezTo>
                    <a:cubicBezTo>
                      <a:pt x="113" y="351"/>
                      <a:pt x="197" y="292"/>
                      <a:pt x="295" y="223"/>
                    </a:cubicBezTo>
                    <a:cubicBezTo>
                      <a:pt x="397" y="151"/>
                      <a:pt x="510" y="71"/>
                      <a:pt x="653" y="44"/>
                    </a:cubicBezTo>
                    <a:cubicBezTo>
                      <a:pt x="653" y="35"/>
                      <a:pt x="654" y="21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54850" lIns="109725" spcFirstLastPara="1" rIns="109725" wrap="square" tIns="54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1166" name="Google Shape;1166;p47"/>
            <p:cNvSpPr txBox="1"/>
            <p:nvPr/>
          </p:nvSpPr>
          <p:spPr>
            <a:xfrm>
              <a:off x="197126" y="3562250"/>
              <a:ext cx="1352100" cy="7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4850" lIns="0" spcFirstLastPara="1" rIns="109725" wrap="square" tIns="548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b="0" i="0" lang="es-MX" sz="1400" u="none" cap="none" strike="noStrike">
                  <a:solidFill>
                    <a:srgbClr val="CF4143"/>
                  </a:solidFill>
                  <a:latin typeface="Raleway"/>
                  <a:ea typeface="Raleway"/>
                  <a:cs typeface="Raleway"/>
                  <a:sym typeface="Raleway"/>
                </a:rPr>
                <a:t>Near-term science-based target</a:t>
              </a:r>
              <a:endParaRPr b="0" i="0" sz="1400" u="none" cap="none" strike="noStrike">
                <a:solidFill>
                  <a:srgbClr val="CF41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7" name="Google Shape;1167;p47"/>
          <p:cNvGrpSpPr/>
          <p:nvPr/>
        </p:nvGrpSpPr>
        <p:grpSpPr>
          <a:xfrm>
            <a:off x="349651" y="4998994"/>
            <a:ext cx="1352100" cy="1226698"/>
            <a:chOff x="197251" y="5057702"/>
            <a:chExt cx="1352100" cy="1226698"/>
          </a:xfrm>
        </p:grpSpPr>
        <p:grpSp>
          <p:nvGrpSpPr>
            <p:cNvPr id="1168" name="Google Shape;1168;p47"/>
            <p:cNvGrpSpPr/>
            <p:nvPr/>
          </p:nvGrpSpPr>
          <p:grpSpPr>
            <a:xfrm>
              <a:off x="197251" y="5057702"/>
              <a:ext cx="470082" cy="460438"/>
              <a:chOff x="1682" y="0"/>
              <a:chExt cx="4316" cy="4320"/>
            </a:xfrm>
          </p:grpSpPr>
          <p:sp>
            <p:nvSpPr>
              <p:cNvPr id="1169" name="Google Shape;1169;p47"/>
              <p:cNvSpPr/>
              <p:nvPr/>
            </p:nvSpPr>
            <p:spPr>
              <a:xfrm>
                <a:off x="1682" y="0"/>
                <a:ext cx="431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850" lIns="109725" spcFirstLastPara="1" rIns="109725" wrap="square" tIns="54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47"/>
              <p:cNvSpPr/>
              <p:nvPr/>
            </p:nvSpPr>
            <p:spPr>
              <a:xfrm>
                <a:off x="2186" y="533"/>
                <a:ext cx="3308" cy="3003"/>
              </a:xfrm>
              <a:custGeom>
                <a:rect b="b" l="l" r="r" t="t"/>
                <a:pathLst>
                  <a:path extrusionOk="0" h="1602" w="1766">
                    <a:moveTo>
                      <a:pt x="1521" y="902"/>
                    </a:moveTo>
                    <a:cubicBezTo>
                      <a:pt x="1637" y="866"/>
                      <a:pt x="1766" y="956"/>
                      <a:pt x="1766" y="956"/>
                    </a:cubicBezTo>
                    <a:cubicBezTo>
                      <a:pt x="1766" y="956"/>
                      <a:pt x="1708" y="1104"/>
                      <a:pt x="1593" y="1139"/>
                    </a:cubicBezTo>
                    <a:cubicBezTo>
                      <a:pt x="1518" y="1162"/>
                      <a:pt x="1424" y="1120"/>
                      <a:pt x="1377" y="1096"/>
                    </a:cubicBezTo>
                    <a:cubicBezTo>
                      <a:pt x="1377" y="1096"/>
                      <a:pt x="1578" y="1032"/>
                      <a:pt x="1567" y="1005"/>
                    </a:cubicBezTo>
                    <a:cubicBezTo>
                      <a:pt x="1556" y="979"/>
                      <a:pt x="1358" y="1054"/>
                      <a:pt x="1358" y="1054"/>
                    </a:cubicBezTo>
                    <a:cubicBezTo>
                      <a:pt x="1383" y="1008"/>
                      <a:pt x="1445" y="924"/>
                      <a:pt x="1521" y="902"/>
                    </a:cubicBezTo>
                    <a:close/>
                    <a:moveTo>
                      <a:pt x="1601" y="719"/>
                    </a:moveTo>
                    <a:cubicBezTo>
                      <a:pt x="1618" y="730"/>
                      <a:pt x="1528" y="845"/>
                      <a:pt x="1528" y="845"/>
                    </a:cubicBezTo>
                    <a:cubicBezTo>
                      <a:pt x="1564" y="840"/>
                      <a:pt x="1634" y="828"/>
                      <a:pt x="1667" y="785"/>
                    </a:cubicBezTo>
                    <a:cubicBezTo>
                      <a:pt x="1721" y="721"/>
                      <a:pt x="1696" y="615"/>
                      <a:pt x="1696" y="615"/>
                    </a:cubicBezTo>
                    <a:cubicBezTo>
                      <a:pt x="1696" y="615"/>
                      <a:pt x="1587" y="614"/>
                      <a:pt x="1535" y="679"/>
                    </a:cubicBezTo>
                    <a:cubicBezTo>
                      <a:pt x="1500" y="721"/>
                      <a:pt x="1497" y="792"/>
                      <a:pt x="1500" y="829"/>
                    </a:cubicBezTo>
                    <a:cubicBezTo>
                      <a:pt x="1500" y="829"/>
                      <a:pt x="1584" y="708"/>
                      <a:pt x="1601" y="719"/>
                    </a:cubicBezTo>
                    <a:close/>
                    <a:moveTo>
                      <a:pt x="1148" y="129"/>
                    </a:moveTo>
                    <a:cubicBezTo>
                      <a:pt x="1168" y="134"/>
                      <a:pt x="1122" y="272"/>
                      <a:pt x="1122" y="272"/>
                    </a:cubicBezTo>
                    <a:cubicBezTo>
                      <a:pt x="1155" y="255"/>
                      <a:pt x="1215" y="220"/>
                      <a:pt x="1234" y="169"/>
                    </a:cubicBezTo>
                    <a:cubicBezTo>
                      <a:pt x="1260" y="90"/>
                      <a:pt x="1202" y="0"/>
                      <a:pt x="1202" y="0"/>
                    </a:cubicBezTo>
                    <a:cubicBezTo>
                      <a:pt x="1202" y="0"/>
                      <a:pt x="1099" y="36"/>
                      <a:pt x="1072" y="114"/>
                    </a:cubicBezTo>
                    <a:cubicBezTo>
                      <a:pt x="1054" y="165"/>
                      <a:pt x="1076" y="232"/>
                      <a:pt x="1091" y="266"/>
                    </a:cubicBezTo>
                    <a:cubicBezTo>
                      <a:pt x="1091" y="266"/>
                      <a:pt x="1129" y="125"/>
                      <a:pt x="1148" y="129"/>
                    </a:cubicBezTo>
                    <a:close/>
                    <a:moveTo>
                      <a:pt x="198" y="1005"/>
                    </a:moveTo>
                    <a:cubicBezTo>
                      <a:pt x="211" y="979"/>
                      <a:pt x="409" y="1054"/>
                      <a:pt x="409" y="1054"/>
                    </a:cubicBezTo>
                    <a:cubicBezTo>
                      <a:pt x="383" y="1008"/>
                      <a:pt x="320" y="924"/>
                      <a:pt x="245" y="902"/>
                    </a:cubicBezTo>
                    <a:cubicBezTo>
                      <a:pt x="130" y="866"/>
                      <a:pt x="0" y="956"/>
                      <a:pt x="0" y="956"/>
                    </a:cubicBezTo>
                    <a:cubicBezTo>
                      <a:pt x="0" y="956"/>
                      <a:pt x="58" y="1104"/>
                      <a:pt x="174" y="1139"/>
                    </a:cubicBezTo>
                    <a:cubicBezTo>
                      <a:pt x="249" y="1162"/>
                      <a:pt x="342" y="1120"/>
                      <a:pt x="390" y="1096"/>
                    </a:cubicBezTo>
                    <a:cubicBezTo>
                      <a:pt x="390" y="1096"/>
                      <a:pt x="187" y="1032"/>
                      <a:pt x="198" y="1005"/>
                    </a:cubicBezTo>
                    <a:close/>
                    <a:moveTo>
                      <a:pt x="225" y="845"/>
                    </a:moveTo>
                    <a:cubicBezTo>
                      <a:pt x="225" y="845"/>
                      <a:pt x="136" y="730"/>
                      <a:pt x="153" y="719"/>
                    </a:cubicBezTo>
                    <a:cubicBezTo>
                      <a:pt x="170" y="708"/>
                      <a:pt x="253" y="829"/>
                      <a:pt x="253" y="829"/>
                    </a:cubicBezTo>
                    <a:cubicBezTo>
                      <a:pt x="255" y="792"/>
                      <a:pt x="252" y="721"/>
                      <a:pt x="218" y="679"/>
                    </a:cubicBezTo>
                    <a:cubicBezTo>
                      <a:pt x="167" y="614"/>
                      <a:pt x="60" y="615"/>
                      <a:pt x="60" y="615"/>
                    </a:cubicBezTo>
                    <a:cubicBezTo>
                      <a:pt x="60" y="615"/>
                      <a:pt x="35" y="721"/>
                      <a:pt x="87" y="785"/>
                    </a:cubicBezTo>
                    <a:cubicBezTo>
                      <a:pt x="121" y="828"/>
                      <a:pt x="190" y="840"/>
                      <a:pt x="225" y="845"/>
                    </a:cubicBezTo>
                    <a:close/>
                    <a:moveTo>
                      <a:pt x="644" y="272"/>
                    </a:moveTo>
                    <a:cubicBezTo>
                      <a:pt x="644" y="272"/>
                      <a:pt x="598" y="134"/>
                      <a:pt x="618" y="129"/>
                    </a:cubicBezTo>
                    <a:cubicBezTo>
                      <a:pt x="637" y="125"/>
                      <a:pt x="676" y="266"/>
                      <a:pt x="676" y="266"/>
                    </a:cubicBezTo>
                    <a:cubicBezTo>
                      <a:pt x="691" y="232"/>
                      <a:pt x="712" y="165"/>
                      <a:pt x="695" y="114"/>
                    </a:cubicBezTo>
                    <a:cubicBezTo>
                      <a:pt x="668" y="36"/>
                      <a:pt x="566" y="0"/>
                      <a:pt x="566" y="0"/>
                    </a:cubicBezTo>
                    <a:cubicBezTo>
                      <a:pt x="566" y="0"/>
                      <a:pt x="506" y="90"/>
                      <a:pt x="533" y="169"/>
                    </a:cubicBezTo>
                    <a:cubicBezTo>
                      <a:pt x="550" y="220"/>
                      <a:pt x="612" y="255"/>
                      <a:pt x="644" y="272"/>
                    </a:cubicBezTo>
                    <a:close/>
                    <a:moveTo>
                      <a:pt x="477" y="1310"/>
                    </a:moveTo>
                    <a:cubicBezTo>
                      <a:pt x="471" y="1312"/>
                      <a:pt x="466" y="1312"/>
                      <a:pt x="460" y="1312"/>
                    </a:cubicBezTo>
                    <a:cubicBezTo>
                      <a:pt x="437" y="1312"/>
                      <a:pt x="416" y="1298"/>
                      <a:pt x="407" y="1276"/>
                    </a:cubicBezTo>
                    <a:cubicBezTo>
                      <a:pt x="406" y="1273"/>
                      <a:pt x="406" y="1273"/>
                      <a:pt x="406" y="1273"/>
                    </a:cubicBezTo>
                    <a:cubicBezTo>
                      <a:pt x="405" y="1269"/>
                      <a:pt x="405" y="1269"/>
                      <a:pt x="405" y="1269"/>
                    </a:cubicBezTo>
                    <a:cubicBezTo>
                      <a:pt x="400" y="1245"/>
                      <a:pt x="411" y="1220"/>
                      <a:pt x="433" y="1208"/>
                    </a:cubicBezTo>
                    <a:cubicBezTo>
                      <a:pt x="435" y="1206"/>
                      <a:pt x="435" y="1206"/>
                      <a:pt x="435" y="1206"/>
                    </a:cubicBezTo>
                    <a:cubicBezTo>
                      <a:pt x="567" y="1152"/>
                      <a:pt x="567" y="1152"/>
                      <a:pt x="567" y="1152"/>
                    </a:cubicBezTo>
                    <a:cubicBezTo>
                      <a:pt x="519" y="1137"/>
                      <a:pt x="458" y="1127"/>
                      <a:pt x="402" y="1148"/>
                    </a:cubicBezTo>
                    <a:cubicBezTo>
                      <a:pt x="290" y="1190"/>
                      <a:pt x="241" y="1340"/>
                      <a:pt x="241" y="1340"/>
                    </a:cubicBezTo>
                    <a:cubicBezTo>
                      <a:pt x="241" y="1340"/>
                      <a:pt x="376" y="1421"/>
                      <a:pt x="489" y="1378"/>
                    </a:cubicBezTo>
                    <a:cubicBezTo>
                      <a:pt x="546" y="1357"/>
                      <a:pt x="587" y="1308"/>
                      <a:pt x="613" y="1265"/>
                    </a:cubicBezTo>
                    <a:lnTo>
                      <a:pt x="477" y="1310"/>
                    </a:lnTo>
                    <a:close/>
                    <a:moveTo>
                      <a:pt x="1032" y="1175"/>
                    </a:moveTo>
                    <a:cubicBezTo>
                      <a:pt x="1314" y="1268"/>
                      <a:pt x="1314" y="1268"/>
                      <a:pt x="1314" y="1268"/>
                    </a:cubicBezTo>
                    <a:cubicBezTo>
                      <a:pt x="1319" y="1270"/>
                      <a:pt x="1326" y="1266"/>
                      <a:pt x="1329" y="1260"/>
                    </a:cubicBezTo>
                    <a:cubicBezTo>
                      <a:pt x="1330" y="1254"/>
                      <a:pt x="1327" y="1249"/>
                      <a:pt x="1322" y="1246"/>
                    </a:cubicBezTo>
                    <a:cubicBezTo>
                      <a:pt x="1059" y="1135"/>
                      <a:pt x="1059" y="1135"/>
                      <a:pt x="1059" y="1135"/>
                    </a:cubicBezTo>
                    <a:cubicBezTo>
                      <a:pt x="1251" y="849"/>
                      <a:pt x="1251" y="849"/>
                      <a:pt x="1251" y="849"/>
                    </a:cubicBezTo>
                    <a:cubicBezTo>
                      <a:pt x="1257" y="842"/>
                      <a:pt x="1255" y="830"/>
                      <a:pt x="1245" y="825"/>
                    </a:cubicBezTo>
                    <a:cubicBezTo>
                      <a:pt x="1238" y="819"/>
                      <a:pt x="1227" y="820"/>
                      <a:pt x="1221" y="828"/>
                    </a:cubicBezTo>
                    <a:cubicBezTo>
                      <a:pt x="928" y="1198"/>
                      <a:pt x="928" y="1198"/>
                      <a:pt x="928" y="1198"/>
                    </a:cubicBezTo>
                    <a:cubicBezTo>
                      <a:pt x="917" y="922"/>
                      <a:pt x="917" y="922"/>
                      <a:pt x="917" y="922"/>
                    </a:cubicBezTo>
                    <a:cubicBezTo>
                      <a:pt x="1270" y="400"/>
                      <a:pt x="1270" y="400"/>
                      <a:pt x="1270" y="400"/>
                    </a:cubicBezTo>
                    <a:cubicBezTo>
                      <a:pt x="1273" y="395"/>
                      <a:pt x="1273" y="388"/>
                      <a:pt x="1268" y="385"/>
                    </a:cubicBezTo>
                    <a:cubicBezTo>
                      <a:pt x="1263" y="380"/>
                      <a:pt x="1256" y="381"/>
                      <a:pt x="1252" y="386"/>
                    </a:cubicBezTo>
                    <a:cubicBezTo>
                      <a:pt x="913" y="812"/>
                      <a:pt x="913" y="812"/>
                      <a:pt x="913" y="812"/>
                    </a:cubicBezTo>
                    <a:cubicBezTo>
                      <a:pt x="899" y="468"/>
                      <a:pt x="899" y="468"/>
                      <a:pt x="899" y="468"/>
                    </a:cubicBezTo>
                    <a:cubicBezTo>
                      <a:pt x="898" y="458"/>
                      <a:pt x="891" y="450"/>
                      <a:pt x="881" y="450"/>
                    </a:cubicBezTo>
                    <a:cubicBezTo>
                      <a:pt x="871" y="449"/>
                      <a:pt x="863" y="457"/>
                      <a:pt x="862" y="468"/>
                    </a:cubicBezTo>
                    <a:cubicBezTo>
                      <a:pt x="849" y="810"/>
                      <a:pt x="849" y="810"/>
                      <a:pt x="849" y="810"/>
                    </a:cubicBezTo>
                    <a:cubicBezTo>
                      <a:pt x="511" y="386"/>
                      <a:pt x="511" y="386"/>
                      <a:pt x="511" y="386"/>
                    </a:cubicBezTo>
                    <a:cubicBezTo>
                      <a:pt x="507" y="381"/>
                      <a:pt x="500" y="380"/>
                      <a:pt x="495" y="385"/>
                    </a:cubicBezTo>
                    <a:cubicBezTo>
                      <a:pt x="490" y="388"/>
                      <a:pt x="490" y="395"/>
                      <a:pt x="493" y="400"/>
                    </a:cubicBezTo>
                    <a:cubicBezTo>
                      <a:pt x="844" y="920"/>
                      <a:pt x="844" y="920"/>
                      <a:pt x="844" y="920"/>
                    </a:cubicBezTo>
                    <a:cubicBezTo>
                      <a:pt x="834" y="1192"/>
                      <a:pt x="834" y="1192"/>
                      <a:pt x="834" y="1192"/>
                    </a:cubicBezTo>
                    <a:cubicBezTo>
                      <a:pt x="545" y="828"/>
                      <a:pt x="545" y="828"/>
                      <a:pt x="545" y="828"/>
                    </a:cubicBezTo>
                    <a:cubicBezTo>
                      <a:pt x="539" y="820"/>
                      <a:pt x="529" y="819"/>
                      <a:pt x="521" y="825"/>
                    </a:cubicBezTo>
                    <a:cubicBezTo>
                      <a:pt x="512" y="830"/>
                      <a:pt x="510" y="842"/>
                      <a:pt x="515" y="849"/>
                    </a:cubicBezTo>
                    <a:cubicBezTo>
                      <a:pt x="710" y="1140"/>
                      <a:pt x="710" y="1140"/>
                      <a:pt x="710" y="1140"/>
                    </a:cubicBezTo>
                    <a:cubicBezTo>
                      <a:pt x="455" y="1246"/>
                      <a:pt x="455" y="1246"/>
                      <a:pt x="455" y="1246"/>
                    </a:cubicBezTo>
                    <a:cubicBezTo>
                      <a:pt x="450" y="1249"/>
                      <a:pt x="447" y="1254"/>
                      <a:pt x="448" y="1260"/>
                    </a:cubicBezTo>
                    <a:cubicBezTo>
                      <a:pt x="451" y="1266"/>
                      <a:pt x="457" y="1270"/>
                      <a:pt x="463" y="1268"/>
                    </a:cubicBezTo>
                    <a:cubicBezTo>
                      <a:pt x="736" y="1178"/>
                      <a:pt x="736" y="1178"/>
                      <a:pt x="736" y="1178"/>
                    </a:cubicBezTo>
                    <a:cubicBezTo>
                      <a:pt x="829" y="1316"/>
                      <a:pt x="829" y="1316"/>
                      <a:pt x="829" y="1316"/>
                    </a:cubicBezTo>
                    <a:cubicBezTo>
                      <a:pt x="823" y="1486"/>
                      <a:pt x="823" y="1486"/>
                      <a:pt x="823" y="1486"/>
                    </a:cubicBezTo>
                    <a:cubicBezTo>
                      <a:pt x="820" y="1538"/>
                      <a:pt x="820" y="1538"/>
                      <a:pt x="820" y="1538"/>
                    </a:cubicBezTo>
                    <a:cubicBezTo>
                      <a:pt x="820" y="1538"/>
                      <a:pt x="820" y="1538"/>
                      <a:pt x="820" y="1538"/>
                    </a:cubicBezTo>
                    <a:cubicBezTo>
                      <a:pt x="820" y="1540"/>
                      <a:pt x="820" y="1542"/>
                      <a:pt x="820" y="1543"/>
                    </a:cubicBezTo>
                    <a:cubicBezTo>
                      <a:pt x="822" y="1577"/>
                      <a:pt x="850" y="1602"/>
                      <a:pt x="883" y="1602"/>
                    </a:cubicBezTo>
                    <a:cubicBezTo>
                      <a:pt x="917" y="1600"/>
                      <a:pt x="943" y="1572"/>
                      <a:pt x="942" y="1538"/>
                    </a:cubicBezTo>
                    <a:cubicBezTo>
                      <a:pt x="933" y="1322"/>
                      <a:pt x="933" y="1322"/>
                      <a:pt x="933" y="1322"/>
                    </a:cubicBezTo>
                    <a:cubicBezTo>
                      <a:pt x="1032" y="1175"/>
                      <a:pt x="1032" y="1175"/>
                      <a:pt x="1032" y="1175"/>
                    </a:cubicBezTo>
                    <a:cubicBezTo>
                      <a:pt x="1032" y="1175"/>
                      <a:pt x="1032" y="1175"/>
                      <a:pt x="1032" y="1175"/>
                    </a:cubicBezTo>
                    <a:close/>
                    <a:moveTo>
                      <a:pt x="583" y="1029"/>
                    </a:moveTo>
                    <a:cubicBezTo>
                      <a:pt x="479" y="874"/>
                      <a:pt x="479" y="874"/>
                      <a:pt x="479" y="874"/>
                    </a:cubicBezTo>
                    <a:cubicBezTo>
                      <a:pt x="470" y="861"/>
                      <a:pt x="466" y="844"/>
                      <a:pt x="469" y="828"/>
                    </a:cubicBezTo>
                    <a:cubicBezTo>
                      <a:pt x="473" y="812"/>
                      <a:pt x="482" y="797"/>
                      <a:pt x="497" y="788"/>
                    </a:cubicBezTo>
                    <a:cubicBezTo>
                      <a:pt x="507" y="781"/>
                      <a:pt x="519" y="777"/>
                      <a:pt x="531" y="777"/>
                    </a:cubicBezTo>
                    <a:cubicBezTo>
                      <a:pt x="550" y="777"/>
                      <a:pt x="568" y="786"/>
                      <a:pt x="580" y="801"/>
                    </a:cubicBezTo>
                    <a:cubicBezTo>
                      <a:pt x="700" y="952"/>
                      <a:pt x="700" y="952"/>
                      <a:pt x="700" y="952"/>
                    </a:cubicBezTo>
                    <a:cubicBezTo>
                      <a:pt x="704" y="884"/>
                      <a:pt x="698" y="792"/>
                      <a:pt x="647" y="722"/>
                    </a:cubicBezTo>
                    <a:cubicBezTo>
                      <a:pt x="554" y="596"/>
                      <a:pt x="350" y="588"/>
                      <a:pt x="350" y="588"/>
                    </a:cubicBezTo>
                    <a:cubicBezTo>
                      <a:pt x="350" y="588"/>
                      <a:pt x="295" y="785"/>
                      <a:pt x="388" y="911"/>
                    </a:cubicBezTo>
                    <a:cubicBezTo>
                      <a:pt x="437" y="978"/>
                      <a:pt x="518" y="1012"/>
                      <a:pt x="583" y="1029"/>
                    </a:cubicBezTo>
                    <a:close/>
                    <a:moveTo>
                      <a:pt x="536" y="542"/>
                    </a:moveTo>
                    <a:cubicBezTo>
                      <a:pt x="456" y="424"/>
                      <a:pt x="456" y="424"/>
                      <a:pt x="456" y="424"/>
                    </a:cubicBezTo>
                    <a:cubicBezTo>
                      <a:pt x="456" y="423"/>
                      <a:pt x="456" y="423"/>
                      <a:pt x="456" y="423"/>
                    </a:cubicBezTo>
                    <a:cubicBezTo>
                      <a:pt x="441" y="399"/>
                      <a:pt x="445" y="369"/>
                      <a:pt x="467" y="351"/>
                    </a:cubicBezTo>
                    <a:cubicBezTo>
                      <a:pt x="476" y="342"/>
                      <a:pt x="489" y="338"/>
                      <a:pt x="503" y="338"/>
                    </a:cubicBezTo>
                    <a:cubicBezTo>
                      <a:pt x="519" y="338"/>
                      <a:pt x="535" y="345"/>
                      <a:pt x="546" y="359"/>
                    </a:cubicBezTo>
                    <a:cubicBezTo>
                      <a:pt x="634" y="469"/>
                      <a:pt x="634" y="469"/>
                      <a:pt x="634" y="469"/>
                    </a:cubicBezTo>
                    <a:cubicBezTo>
                      <a:pt x="635" y="419"/>
                      <a:pt x="628" y="357"/>
                      <a:pt x="592" y="308"/>
                    </a:cubicBezTo>
                    <a:cubicBezTo>
                      <a:pt x="520" y="211"/>
                      <a:pt x="363" y="206"/>
                      <a:pt x="363" y="206"/>
                    </a:cubicBezTo>
                    <a:cubicBezTo>
                      <a:pt x="363" y="206"/>
                      <a:pt x="321" y="357"/>
                      <a:pt x="394" y="454"/>
                    </a:cubicBezTo>
                    <a:cubicBezTo>
                      <a:pt x="429" y="504"/>
                      <a:pt x="488" y="529"/>
                      <a:pt x="536" y="542"/>
                    </a:cubicBezTo>
                    <a:close/>
                    <a:moveTo>
                      <a:pt x="1218" y="359"/>
                    </a:moveTo>
                    <a:cubicBezTo>
                      <a:pt x="1228" y="345"/>
                      <a:pt x="1244" y="338"/>
                      <a:pt x="1261" y="338"/>
                    </a:cubicBezTo>
                    <a:cubicBezTo>
                      <a:pt x="1274" y="338"/>
                      <a:pt x="1287" y="342"/>
                      <a:pt x="1297" y="351"/>
                    </a:cubicBezTo>
                    <a:cubicBezTo>
                      <a:pt x="1318" y="369"/>
                      <a:pt x="1323" y="399"/>
                      <a:pt x="1308" y="423"/>
                    </a:cubicBezTo>
                    <a:cubicBezTo>
                      <a:pt x="1307" y="424"/>
                      <a:pt x="1307" y="424"/>
                      <a:pt x="1307" y="424"/>
                    </a:cubicBezTo>
                    <a:cubicBezTo>
                      <a:pt x="1227" y="542"/>
                      <a:pt x="1227" y="542"/>
                      <a:pt x="1227" y="542"/>
                    </a:cubicBezTo>
                    <a:cubicBezTo>
                      <a:pt x="1276" y="529"/>
                      <a:pt x="1334" y="504"/>
                      <a:pt x="1370" y="454"/>
                    </a:cubicBezTo>
                    <a:cubicBezTo>
                      <a:pt x="1442" y="357"/>
                      <a:pt x="1401" y="206"/>
                      <a:pt x="1401" y="206"/>
                    </a:cubicBezTo>
                    <a:cubicBezTo>
                      <a:pt x="1401" y="206"/>
                      <a:pt x="1243" y="211"/>
                      <a:pt x="1171" y="308"/>
                    </a:cubicBezTo>
                    <a:cubicBezTo>
                      <a:pt x="1135" y="357"/>
                      <a:pt x="1128" y="419"/>
                      <a:pt x="1129" y="470"/>
                    </a:cubicBezTo>
                    <a:lnTo>
                      <a:pt x="1218" y="359"/>
                    </a:lnTo>
                    <a:close/>
                    <a:moveTo>
                      <a:pt x="819" y="465"/>
                    </a:moveTo>
                    <a:cubicBezTo>
                      <a:pt x="820" y="432"/>
                      <a:pt x="847" y="406"/>
                      <a:pt x="879" y="406"/>
                    </a:cubicBezTo>
                    <a:cubicBezTo>
                      <a:pt x="881" y="406"/>
                      <a:pt x="882" y="406"/>
                      <a:pt x="884" y="406"/>
                    </a:cubicBezTo>
                    <a:cubicBezTo>
                      <a:pt x="914" y="408"/>
                      <a:pt x="939" y="431"/>
                      <a:pt x="943" y="462"/>
                    </a:cubicBezTo>
                    <a:cubicBezTo>
                      <a:pt x="943" y="464"/>
                      <a:pt x="943" y="464"/>
                      <a:pt x="943" y="464"/>
                    </a:cubicBezTo>
                    <a:cubicBezTo>
                      <a:pt x="951" y="656"/>
                      <a:pt x="951" y="656"/>
                      <a:pt x="951" y="656"/>
                    </a:cubicBezTo>
                    <a:cubicBezTo>
                      <a:pt x="998" y="600"/>
                      <a:pt x="1053" y="516"/>
                      <a:pt x="1053" y="422"/>
                    </a:cubicBezTo>
                    <a:cubicBezTo>
                      <a:pt x="1053" y="255"/>
                      <a:pt x="881" y="119"/>
                      <a:pt x="881" y="119"/>
                    </a:cubicBezTo>
                    <a:cubicBezTo>
                      <a:pt x="881" y="119"/>
                      <a:pt x="710" y="255"/>
                      <a:pt x="710" y="422"/>
                    </a:cubicBezTo>
                    <a:cubicBezTo>
                      <a:pt x="710" y="516"/>
                      <a:pt x="764" y="599"/>
                      <a:pt x="811" y="655"/>
                    </a:cubicBezTo>
                    <a:lnTo>
                      <a:pt x="819" y="465"/>
                    </a:lnTo>
                    <a:close/>
                    <a:moveTo>
                      <a:pt x="1419" y="588"/>
                    </a:moveTo>
                    <a:cubicBezTo>
                      <a:pt x="1419" y="588"/>
                      <a:pt x="1214" y="596"/>
                      <a:pt x="1121" y="722"/>
                    </a:cubicBezTo>
                    <a:cubicBezTo>
                      <a:pt x="1071" y="792"/>
                      <a:pt x="1064" y="882"/>
                      <a:pt x="1068" y="950"/>
                    </a:cubicBezTo>
                    <a:cubicBezTo>
                      <a:pt x="1187" y="801"/>
                      <a:pt x="1187" y="801"/>
                      <a:pt x="1187" y="801"/>
                    </a:cubicBezTo>
                    <a:cubicBezTo>
                      <a:pt x="1198" y="786"/>
                      <a:pt x="1216" y="777"/>
                      <a:pt x="1235" y="777"/>
                    </a:cubicBezTo>
                    <a:cubicBezTo>
                      <a:pt x="1247" y="777"/>
                      <a:pt x="1260" y="781"/>
                      <a:pt x="1270" y="788"/>
                    </a:cubicBezTo>
                    <a:cubicBezTo>
                      <a:pt x="1284" y="797"/>
                      <a:pt x="1294" y="812"/>
                      <a:pt x="1297" y="828"/>
                    </a:cubicBezTo>
                    <a:cubicBezTo>
                      <a:pt x="1300" y="844"/>
                      <a:pt x="1296" y="861"/>
                      <a:pt x="1287" y="874"/>
                    </a:cubicBezTo>
                    <a:cubicBezTo>
                      <a:pt x="1182" y="1030"/>
                      <a:pt x="1182" y="1030"/>
                      <a:pt x="1182" y="1030"/>
                    </a:cubicBezTo>
                    <a:cubicBezTo>
                      <a:pt x="1248" y="1013"/>
                      <a:pt x="1331" y="979"/>
                      <a:pt x="1381" y="911"/>
                    </a:cubicBezTo>
                    <a:cubicBezTo>
                      <a:pt x="1474" y="785"/>
                      <a:pt x="1419" y="588"/>
                      <a:pt x="1419" y="588"/>
                    </a:cubicBezTo>
                    <a:close/>
                    <a:moveTo>
                      <a:pt x="1376" y="1148"/>
                    </a:moveTo>
                    <a:cubicBezTo>
                      <a:pt x="1320" y="1127"/>
                      <a:pt x="1259" y="1137"/>
                      <a:pt x="1211" y="1152"/>
                    </a:cubicBezTo>
                    <a:cubicBezTo>
                      <a:pt x="1340" y="1206"/>
                      <a:pt x="1340" y="1206"/>
                      <a:pt x="1340" y="1206"/>
                    </a:cubicBezTo>
                    <a:cubicBezTo>
                      <a:pt x="1364" y="1217"/>
                      <a:pt x="1377" y="1243"/>
                      <a:pt x="1372" y="1269"/>
                    </a:cubicBezTo>
                    <a:cubicBezTo>
                      <a:pt x="1371" y="1273"/>
                      <a:pt x="1371" y="1273"/>
                      <a:pt x="1371" y="1273"/>
                    </a:cubicBezTo>
                    <a:cubicBezTo>
                      <a:pt x="1369" y="1276"/>
                      <a:pt x="1369" y="1276"/>
                      <a:pt x="1369" y="1276"/>
                    </a:cubicBezTo>
                    <a:cubicBezTo>
                      <a:pt x="1361" y="1298"/>
                      <a:pt x="1340" y="1312"/>
                      <a:pt x="1317" y="1312"/>
                    </a:cubicBezTo>
                    <a:cubicBezTo>
                      <a:pt x="1311" y="1312"/>
                      <a:pt x="1305" y="1312"/>
                      <a:pt x="1300" y="1310"/>
                    </a:cubicBezTo>
                    <a:cubicBezTo>
                      <a:pt x="1164" y="1265"/>
                      <a:pt x="1164" y="1265"/>
                      <a:pt x="1164" y="1265"/>
                    </a:cubicBezTo>
                    <a:cubicBezTo>
                      <a:pt x="1191" y="1308"/>
                      <a:pt x="1232" y="1357"/>
                      <a:pt x="1290" y="1378"/>
                    </a:cubicBezTo>
                    <a:cubicBezTo>
                      <a:pt x="1404" y="1421"/>
                      <a:pt x="1539" y="1340"/>
                      <a:pt x="1539" y="1340"/>
                    </a:cubicBezTo>
                    <a:cubicBezTo>
                      <a:pt x="1539" y="1340"/>
                      <a:pt x="1491" y="1190"/>
                      <a:pt x="1376" y="1148"/>
                    </a:cubicBezTo>
                    <a:close/>
                  </a:path>
                </a:pathLst>
              </a:custGeom>
              <a:solidFill>
                <a:srgbClr val="4D9EB3"/>
              </a:solidFill>
              <a:ln>
                <a:noFill/>
              </a:ln>
            </p:spPr>
            <p:txBody>
              <a:bodyPr anchorCtr="0" anchor="ctr" bIns="54850" lIns="109725" spcFirstLastPara="1" rIns="109725" wrap="square" tIns="54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71" name="Google Shape;1171;p47"/>
              <p:cNvSpPr/>
              <p:nvPr/>
            </p:nvSpPr>
            <p:spPr>
              <a:xfrm>
                <a:off x="2171" y="448"/>
                <a:ext cx="3334" cy="3413"/>
              </a:xfrm>
              <a:custGeom>
                <a:rect b="b" l="l" r="r" t="t"/>
                <a:pathLst>
                  <a:path extrusionOk="0" h="1820" w="1780">
                    <a:moveTo>
                      <a:pt x="72" y="1199"/>
                    </a:moveTo>
                    <a:cubicBezTo>
                      <a:pt x="72" y="1218"/>
                      <a:pt x="56" y="1235"/>
                      <a:pt x="35" y="1235"/>
                    </a:cubicBezTo>
                    <a:cubicBezTo>
                      <a:pt x="16" y="1235"/>
                      <a:pt x="0" y="1218"/>
                      <a:pt x="0" y="1199"/>
                    </a:cubicBezTo>
                    <a:cubicBezTo>
                      <a:pt x="0" y="1179"/>
                      <a:pt x="16" y="1163"/>
                      <a:pt x="35" y="1163"/>
                    </a:cubicBezTo>
                    <a:cubicBezTo>
                      <a:pt x="56" y="1163"/>
                      <a:pt x="72" y="1179"/>
                      <a:pt x="72" y="1199"/>
                    </a:cubicBezTo>
                    <a:close/>
                    <a:moveTo>
                      <a:pt x="79" y="888"/>
                    </a:moveTo>
                    <a:cubicBezTo>
                      <a:pt x="79" y="868"/>
                      <a:pt x="63" y="852"/>
                      <a:pt x="42" y="852"/>
                    </a:cubicBezTo>
                    <a:cubicBezTo>
                      <a:pt x="23" y="852"/>
                      <a:pt x="7" y="868"/>
                      <a:pt x="7" y="888"/>
                    </a:cubicBezTo>
                    <a:cubicBezTo>
                      <a:pt x="7" y="907"/>
                      <a:pt x="23" y="924"/>
                      <a:pt x="42" y="924"/>
                    </a:cubicBezTo>
                    <a:cubicBezTo>
                      <a:pt x="63" y="924"/>
                      <a:pt x="79" y="907"/>
                      <a:pt x="79" y="888"/>
                    </a:cubicBezTo>
                    <a:close/>
                    <a:moveTo>
                      <a:pt x="164" y="488"/>
                    </a:moveTo>
                    <a:cubicBezTo>
                      <a:pt x="164" y="468"/>
                      <a:pt x="148" y="452"/>
                      <a:pt x="128" y="452"/>
                    </a:cubicBezTo>
                    <a:cubicBezTo>
                      <a:pt x="109" y="452"/>
                      <a:pt x="92" y="468"/>
                      <a:pt x="92" y="488"/>
                    </a:cubicBezTo>
                    <a:cubicBezTo>
                      <a:pt x="92" y="507"/>
                      <a:pt x="109" y="524"/>
                      <a:pt x="128" y="524"/>
                    </a:cubicBezTo>
                    <a:cubicBezTo>
                      <a:pt x="148" y="524"/>
                      <a:pt x="164" y="507"/>
                      <a:pt x="164" y="488"/>
                    </a:cubicBezTo>
                    <a:close/>
                    <a:moveTo>
                      <a:pt x="295" y="452"/>
                    </a:moveTo>
                    <a:cubicBezTo>
                      <a:pt x="295" y="432"/>
                      <a:pt x="279" y="416"/>
                      <a:pt x="259" y="416"/>
                    </a:cubicBezTo>
                    <a:cubicBezTo>
                      <a:pt x="239" y="416"/>
                      <a:pt x="223" y="432"/>
                      <a:pt x="223" y="452"/>
                    </a:cubicBezTo>
                    <a:cubicBezTo>
                      <a:pt x="223" y="471"/>
                      <a:pt x="239" y="488"/>
                      <a:pt x="259" y="488"/>
                    </a:cubicBezTo>
                    <a:cubicBezTo>
                      <a:pt x="279" y="488"/>
                      <a:pt x="295" y="471"/>
                      <a:pt x="295" y="452"/>
                    </a:cubicBezTo>
                    <a:close/>
                    <a:moveTo>
                      <a:pt x="407" y="165"/>
                    </a:moveTo>
                    <a:cubicBezTo>
                      <a:pt x="407" y="145"/>
                      <a:pt x="391" y="129"/>
                      <a:pt x="370" y="129"/>
                    </a:cubicBezTo>
                    <a:cubicBezTo>
                      <a:pt x="351" y="129"/>
                      <a:pt x="335" y="145"/>
                      <a:pt x="335" y="165"/>
                    </a:cubicBezTo>
                    <a:cubicBezTo>
                      <a:pt x="335" y="184"/>
                      <a:pt x="351" y="201"/>
                      <a:pt x="370" y="201"/>
                    </a:cubicBezTo>
                    <a:cubicBezTo>
                      <a:pt x="391" y="201"/>
                      <a:pt x="407" y="184"/>
                      <a:pt x="407" y="165"/>
                    </a:cubicBezTo>
                    <a:close/>
                    <a:moveTo>
                      <a:pt x="244" y="567"/>
                    </a:moveTo>
                    <a:cubicBezTo>
                      <a:pt x="244" y="547"/>
                      <a:pt x="228" y="531"/>
                      <a:pt x="208" y="531"/>
                    </a:cubicBezTo>
                    <a:cubicBezTo>
                      <a:pt x="189" y="531"/>
                      <a:pt x="172" y="547"/>
                      <a:pt x="172" y="567"/>
                    </a:cubicBezTo>
                    <a:cubicBezTo>
                      <a:pt x="172" y="586"/>
                      <a:pt x="189" y="603"/>
                      <a:pt x="208" y="603"/>
                    </a:cubicBezTo>
                    <a:cubicBezTo>
                      <a:pt x="228" y="603"/>
                      <a:pt x="244" y="586"/>
                      <a:pt x="244" y="567"/>
                    </a:cubicBezTo>
                    <a:close/>
                    <a:moveTo>
                      <a:pt x="82" y="1335"/>
                    </a:moveTo>
                    <a:cubicBezTo>
                      <a:pt x="82" y="1314"/>
                      <a:pt x="66" y="1299"/>
                      <a:pt x="46" y="1299"/>
                    </a:cubicBezTo>
                    <a:cubicBezTo>
                      <a:pt x="27" y="1299"/>
                      <a:pt x="10" y="1314"/>
                      <a:pt x="10" y="1335"/>
                    </a:cubicBezTo>
                    <a:cubicBezTo>
                      <a:pt x="10" y="1354"/>
                      <a:pt x="27" y="1371"/>
                      <a:pt x="46" y="1371"/>
                    </a:cubicBezTo>
                    <a:cubicBezTo>
                      <a:pt x="66" y="1371"/>
                      <a:pt x="82" y="1354"/>
                      <a:pt x="82" y="1335"/>
                    </a:cubicBezTo>
                    <a:close/>
                    <a:moveTo>
                      <a:pt x="190" y="1274"/>
                    </a:moveTo>
                    <a:cubicBezTo>
                      <a:pt x="190" y="1253"/>
                      <a:pt x="174" y="1238"/>
                      <a:pt x="154" y="1238"/>
                    </a:cubicBezTo>
                    <a:cubicBezTo>
                      <a:pt x="135" y="1238"/>
                      <a:pt x="118" y="1253"/>
                      <a:pt x="118" y="1274"/>
                    </a:cubicBezTo>
                    <a:cubicBezTo>
                      <a:pt x="118" y="1293"/>
                      <a:pt x="135" y="1310"/>
                      <a:pt x="154" y="1310"/>
                    </a:cubicBezTo>
                    <a:cubicBezTo>
                      <a:pt x="174" y="1310"/>
                      <a:pt x="190" y="1293"/>
                      <a:pt x="190" y="1274"/>
                    </a:cubicBezTo>
                    <a:close/>
                    <a:moveTo>
                      <a:pt x="225" y="373"/>
                    </a:moveTo>
                    <a:cubicBezTo>
                      <a:pt x="225" y="353"/>
                      <a:pt x="209" y="337"/>
                      <a:pt x="189" y="337"/>
                    </a:cubicBezTo>
                    <a:cubicBezTo>
                      <a:pt x="170" y="337"/>
                      <a:pt x="153" y="353"/>
                      <a:pt x="153" y="373"/>
                    </a:cubicBezTo>
                    <a:cubicBezTo>
                      <a:pt x="153" y="392"/>
                      <a:pt x="170" y="409"/>
                      <a:pt x="189" y="409"/>
                    </a:cubicBezTo>
                    <a:cubicBezTo>
                      <a:pt x="209" y="409"/>
                      <a:pt x="225" y="392"/>
                      <a:pt x="225" y="373"/>
                    </a:cubicBezTo>
                    <a:close/>
                    <a:moveTo>
                      <a:pt x="508" y="189"/>
                    </a:moveTo>
                    <a:cubicBezTo>
                      <a:pt x="508" y="169"/>
                      <a:pt x="492" y="153"/>
                      <a:pt x="471" y="153"/>
                    </a:cubicBezTo>
                    <a:cubicBezTo>
                      <a:pt x="452" y="153"/>
                      <a:pt x="436" y="169"/>
                      <a:pt x="436" y="189"/>
                    </a:cubicBezTo>
                    <a:cubicBezTo>
                      <a:pt x="436" y="209"/>
                      <a:pt x="452" y="225"/>
                      <a:pt x="471" y="225"/>
                    </a:cubicBezTo>
                    <a:cubicBezTo>
                      <a:pt x="492" y="225"/>
                      <a:pt x="508" y="209"/>
                      <a:pt x="508" y="189"/>
                    </a:cubicBezTo>
                    <a:close/>
                    <a:moveTo>
                      <a:pt x="748" y="36"/>
                    </a:moveTo>
                    <a:cubicBezTo>
                      <a:pt x="748" y="16"/>
                      <a:pt x="732" y="0"/>
                      <a:pt x="711" y="0"/>
                    </a:cubicBezTo>
                    <a:cubicBezTo>
                      <a:pt x="692" y="0"/>
                      <a:pt x="676" y="16"/>
                      <a:pt x="676" y="36"/>
                    </a:cubicBezTo>
                    <a:cubicBezTo>
                      <a:pt x="676" y="55"/>
                      <a:pt x="692" y="72"/>
                      <a:pt x="711" y="72"/>
                    </a:cubicBezTo>
                    <a:cubicBezTo>
                      <a:pt x="732" y="72"/>
                      <a:pt x="748" y="55"/>
                      <a:pt x="748" y="36"/>
                    </a:cubicBezTo>
                    <a:close/>
                    <a:moveTo>
                      <a:pt x="810" y="144"/>
                    </a:moveTo>
                    <a:cubicBezTo>
                      <a:pt x="810" y="124"/>
                      <a:pt x="794" y="108"/>
                      <a:pt x="773" y="108"/>
                    </a:cubicBezTo>
                    <a:cubicBezTo>
                      <a:pt x="754" y="108"/>
                      <a:pt x="738" y="124"/>
                      <a:pt x="738" y="144"/>
                    </a:cubicBezTo>
                    <a:cubicBezTo>
                      <a:pt x="738" y="163"/>
                      <a:pt x="754" y="180"/>
                      <a:pt x="773" y="180"/>
                    </a:cubicBezTo>
                    <a:cubicBezTo>
                      <a:pt x="794" y="180"/>
                      <a:pt x="810" y="163"/>
                      <a:pt x="810" y="144"/>
                    </a:cubicBezTo>
                    <a:close/>
                    <a:moveTo>
                      <a:pt x="855" y="53"/>
                    </a:moveTo>
                    <a:cubicBezTo>
                      <a:pt x="855" y="33"/>
                      <a:pt x="839" y="17"/>
                      <a:pt x="819" y="17"/>
                    </a:cubicBezTo>
                    <a:cubicBezTo>
                      <a:pt x="799" y="17"/>
                      <a:pt x="783" y="33"/>
                      <a:pt x="783" y="53"/>
                    </a:cubicBezTo>
                    <a:cubicBezTo>
                      <a:pt x="783" y="73"/>
                      <a:pt x="799" y="89"/>
                      <a:pt x="819" y="89"/>
                    </a:cubicBezTo>
                    <a:cubicBezTo>
                      <a:pt x="839" y="89"/>
                      <a:pt x="855" y="73"/>
                      <a:pt x="855" y="53"/>
                    </a:cubicBezTo>
                    <a:close/>
                    <a:moveTo>
                      <a:pt x="1708" y="1199"/>
                    </a:moveTo>
                    <a:cubicBezTo>
                      <a:pt x="1708" y="1218"/>
                      <a:pt x="1724" y="1235"/>
                      <a:pt x="1745" y="1235"/>
                    </a:cubicBezTo>
                    <a:cubicBezTo>
                      <a:pt x="1764" y="1235"/>
                      <a:pt x="1780" y="1218"/>
                      <a:pt x="1780" y="1199"/>
                    </a:cubicBezTo>
                    <a:cubicBezTo>
                      <a:pt x="1780" y="1179"/>
                      <a:pt x="1764" y="1163"/>
                      <a:pt x="1745" y="1163"/>
                    </a:cubicBezTo>
                    <a:cubicBezTo>
                      <a:pt x="1724" y="1163"/>
                      <a:pt x="1708" y="1179"/>
                      <a:pt x="1708" y="1199"/>
                    </a:cubicBezTo>
                    <a:close/>
                    <a:moveTo>
                      <a:pt x="1701" y="888"/>
                    </a:moveTo>
                    <a:cubicBezTo>
                      <a:pt x="1701" y="907"/>
                      <a:pt x="1717" y="924"/>
                      <a:pt x="1738" y="924"/>
                    </a:cubicBezTo>
                    <a:cubicBezTo>
                      <a:pt x="1757" y="924"/>
                      <a:pt x="1773" y="907"/>
                      <a:pt x="1773" y="888"/>
                    </a:cubicBezTo>
                    <a:cubicBezTo>
                      <a:pt x="1773" y="868"/>
                      <a:pt x="1757" y="852"/>
                      <a:pt x="1738" y="852"/>
                    </a:cubicBezTo>
                    <a:cubicBezTo>
                      <a:pt x="1717" y="852"/>
                      <a:pt x="1701" y="868"/>
                      <a:pt x="1701" y="888"/>
                    </a:cubicBezTo>
                    <a:close/>
                    <a:moveTo>
                      <a:pt x="1616" y="488"/>
                    </a:moveTo>
                    <a:cubicBezTo>
                      <a:pt x="1616" y="507"/>
                      <a:pt x="1632" y="524"/>
                      <a:pt x="1652" y="524"/>
                    </a:cubicBezTo>
                    <a:cubicBezTo>
                      <a:pt x="1671" y="524"/>
                      <a:pt x="1688" y="507"/>
                      <a:pt x="1688" y="488"/>
                    </a:cubicBezTo>
                    <a:cubicBezTo>
                      <a:pt x="1688" y="468"/>
                      <a:pt x="1671" y="452"/>
                      <a:pt x="1652" y="452"/>
                    </a:cubicBezTo>
                    <a:cubicBezTo>
                      <a:pt x="1632" y="452"/>
                      <a:pt x="1616" y="468"/>
                      <a:pt x="1616" y="488"/>
                    </a:cubicBezTo>
                    <a:close/>
                    <a:moveTo>
                      <a:pt x="1485" y="452"/>
                    </a:moveTo>
                    <a:cubicBezTo>
                      <a:pt x="1485" y="471"/>
                      <a:pt x="1501" y="488"/>
                      <a:pt x="1521" y="488"/>
                    </a:cubicBezTo>
                    <a:cubicBezTo>
                      <a:pt x="1541" y="488"/>
                      <a:pt x="1557" y="471"/>
                      <a:pt x="1557" y="452"/>
                    </a:cubicBezTo>
                    <a:cubicBezTo>
                      <a:pt x="1557" y="432"/>
                      <a:pt x="1541" y="416"/>
                      <a:pt x="1521" y="416"/>
                    </a:cubicBezTo>
                    <a:cubicBezTo>
                      <a:pt x="1501" y="416"/>
                      <a:pt x="1485" y="432"/>
                      <a:pt x="1485" y="452"/>
                    </a:cubicBezTo>
                    <a:close/>
                    <a:moveTo>
                      <a:pt x="1373" y="165"/>
                    </a:moveTo>
                    <a:cubicBezTo>
                      <a:pt x="1373" y="184"/>
                      <a:pt x="1389" y="201"/>
                      <a:pt x="1410" y="201"/>
                    </a:cubicBezTo>
                    <a:cubicBezTo>
                      <a:pt x="1429" y="201"/>
                      <a:pt x="1445" y="184"/>
                      <a:pt x="1445" y="165"/>
                    </a:cubicBezTo>
                    <a:cubicBezTo>
                      <a:pt x="1445" y="145"/>
                      <a:pt x="1429" y="129"/>
                      <a:pt x="1410" y="129"/>
                    </a:cubicBezTo>
                    <a:cubicBezTo>
                      <a:pt x="1389" y="129"/>
                      <a:pt x="1373" y="145"/>
                      <a:pt x="1373" y="165"/>
                    </a:cubicBezTo>
                    <a:close/>
                    <a:moveTo>
                      <a:pt x="1536" y="567"/>
                    </a:moveTo>
                    <a:cubicBezTo>
                      <a:pt x="1536" y="586"/>
                      <a:pt x="1552" y="603"/>
                      <a:pt x="1572" y="603"/>
                    </a:cubicBezTo>
                    <a:cubicBezTo>
                      <a:pt x="1591" y="603"/>
                      <a:pt x="1608" y="586"/>
                      <a:pt x="1608" y="567"/>
                    </a:cubicBezTo>
                    <a:cubicBezTo>
                      <a:pt x="1608" y="547"/>
                      <a:pt x="1591" y="531"/>
                      <a:pt x="1572" y="531"/>
                    </a:cubicBezTo>
                    <a:cubicBezTo>
                      <a:pt x="1552" y="531"/>
                      <a:pt x="1536" y="547"/>
                      <a:pt x="1536" y="567"/>
                    </a:cubicBezTo>
                    <a:close/>
                    <a:moveTo>
                      <a:pt x="1698" y="1335"/>
                    </a:moveTo>
                    <a:cubicBezTo>
                      <a:pt x="1698" y="1354"/>
                      <a:pt x="1714" y="1371"/>
                      <a:pt x="1734" y="1371"/>
                    </a:cubicBezTo>
                    <a:cubicBezTo>
                      <a:pt x="1753" y="1371"/>
                      <a:pt x="1770" y="1354"/>
                      <a:pt x="1770" y="1335"/>
                    </a:cubicBezTo>
                    <a:cubicBezTo>
                      <a:pt x="1770" y="1314"/>
                      <a:pt x="1753" y="1299"/>
                      <a:pt x="1734" y="1299"/>
                    </a:cubicBezTo>
                    <a:cubicBezTo>
                      <a:pt x="1714" y="1299"/>
                      <a:pt x="1698" y="1314"/>
                      <a:pt x="1698" y="1335"/>
                    </a:cubicBezTo>
                    <a:close/>
                    <a:moveTo>
                      <a:pt x="1590" y="1274"/>
                    </a:moveTo>
                    <a:cubicBezTo>
                      <a:pt x="1590" y="1293"/>
                      <a:pt x="1606" y="1310"/>
                      <a:pt x="1626" y="1310"/>
                    </a:cubicBezTo>
                    <a:cubicBezTo>
                      <a:pt x="1645" y="1310"/>
                      <a:pt x="1662" y="1293"/>
                      <a:pt x="1662" y="1274"/>
                    </a:cubicBezTo>
                    <a:cubicBezTo>
                      <a:pt x="1662" y="1253"/>
                      <a:pt x="1645" y="1238"/>
                      <a:pt x="1626" y="1238"/>
                    </a:cubicBezTo>
                    <a:cubicBezTo>
                      <a:pt x="1606" y="1238"/>
                      <a:pt x="1590" y="1253"/>
                      <a:pt x="1590" y="1274"/>
                    </a:cubicBezTo>
                    <a:close/>
                    <a:moveTo>
                      <a:pt x="1555" y="373"/>
                    </a:moveTo>
                    <a:cubicBezTo>
                      <a:pt x="1555" y="392"/>
                      <a:pt x="1571" y="409"/>
                      <a:pt x="1591" y="409"/>
                    </a:cubicBezTo>
                    <a:cubicBezTo>
                      <a:pt x="1610" y="409"/>
                      <a:pt x="1627" y="392"/>
                      <a:pt x="1627" y="373"/>
                    </a:cubicBezTo>
                    <a:cubicBezTo>
                      <a:pt x="1627" y="353"/>
                      <a:pt x="1610" y="337"/>
                      <a:pt x="1591" y="337"/>
                    </a:cubicBezTo>
                    <a:cubicBezTo>
                      <a:pt x="1571" y="337"/>
                      <a:pt x="1555" y="353"/>
                      <a:pt x="1555" y="373"/>
                    </a:cubicBezTo>
                    <a:close/>
                    <a:moveTo>
                      <a:pt x="1272" y="189"/>
                    </a:moveTo>
                    <a:cubicBezTo>
                      <a:pt x="1272" y="209"/>
                      <a:pt x="1288" y="225"/>
                      <a:pt x="1309" y="225"/>
                    </a:cubicBezTo>
                    <a:cubicBezTo>
                      <a:pt x="1328" y="225"/>
                      <a:pt x="1344" y="209"/>
                      <a:pt x="1344" y="189"/>
                    </a:cubicBezTo>
                    <a:cubicBezTo>
                      <a:pt x="1344" y="169"/>
                      <a:pt x="1328" y="153"/>
                      <a:pt x="1309" y="153"/>
                    </a:cubicBezTo>
                    <a:cubicBezTo>
                      <a:pt x="1288" y="153"/>
                      <a:pt x="1272" y="169"/>
                      <a:pt x="1272" y="189"/>
                    </a:cubicBezTo>
                    <a:close/>
                    <a:moveTo>
                      <a:pt x="1032" y="36"/>
                    </a:moveTo>
                    <a:cubicBezTo>
                      <a:pt x="1032" y="55"/>
                      <a:pt x="1048" y="72"/>
                      <a:pt x="1069" y="72"/>
                    </a:cubicBezTo>
                    <a:cubicBezTo>
                      <a:pt x="1088" y="72"/>
                      <a:pt x="1104" y="55"/>
                      <a:pt x="1104" y="36"/>
                    </a:cubicBezTo>
                    <a:cubicBezTo>
                      <a:pt x="1104" y="16"/>
                      <a:pt x="1088" y="0"/>
                      <a:pt x="1069" y="0"/>
                    </a:cubicBezTo>
                    <a:cubicBezTo>
                      <a:pt x="1048" y="0"/>
                      <a:pt x="1032" y="16"/>
                      <a:pt x="1032" y="36"/>
                    </a:cubicBezTo>
                    <a:close/>
                    <a:moveTo>
                      <a:pt x="970" y="144"/>
                    </a:moveTo>
                    <a:cubicBezTo>
                      <a:pt x="970" y="163"/>
                      <a:pt x="986" y="180"/>
                      <a:pt x="1007" y="180"/>
                    </a:cubicBezTo>
                    <a:cubicBezTo>
                      <a:pt x="1026" y="180"/>
                      <a:pt x="1042" y="163"/>
                      <a:pt x="1042" y="144"/>
                    </a:cubicBezTo>
                    <a:cubicBezTo>
                      <a:pt x="1042" y="124"/>
                      <a:pt x="1026" y="108"/>
                      <a:pt x="1007" y="108"/>
                    </a:cubicBezTo>
                    <a:cubicBezTo>
                      <a:pt x="986" y="108"/>
                      <a:pt x="970" y="124"/>
                      <a:pt x="970" y="144"/>
                    </a:cubicBezTo>
                    <a:close/>
                    <a:moveTo>
                      <a:pt x="925" y="53"/>
                    </a:moveTo>
                    <a:cubicBezTo>
                      <a:pt x="925" y="73"/>
                      <a:pt x="941" y="89"/>
                      <a:pt x="961" y="89"/>
                    </a:cubicBezTo>
                    <a:cubicBezTo>
                      <a:pt x="981" y="89"/>
                      <a:pt x="997" y="73"/>
                      <a:pt x="997" y="53"/>
                    </a:cubicBezTo>
                    <a:cubicBezTo>
                      <a:pt x="997" y="33"/>
                      <a:pt x="981" y="17"/>
                      <a:pt x="961" y="17"/>
                    </a:cubicBezTo>
                    <a:cubicBezTo>
                      <a:pt x="941" y="17"/>
                      <a:pt x="925" y="33"/>
                      <a:pt x="925" y="53"/>
                    </a:cubicBezTo>
                    <a:close/>
                    <a:moveTo>
                      <a:pt x="789" y="1469"/>
                    </a:moveTo>
                    <a:cubicBezTo>
                      <a:pt x="632" y="1496"/>
                      <a:pt x="508" y="1583"/>
                      <a:pt x="405" y="1656"/>
                    </a:cubicBezTo>
                    <a:cubicBezTo>
                      <a:pt x="314" y="1720"/>
                      <a:pt x="235" y="1776"/>
                      <a:pt x="158" y="1776"/>
                    </a:cubicBezTo>
                    <a:cubicBezTo>
                      <a:pt x="145" y="1776"/>
                      <a:pt x="136" y="1786"/>
                      <a:pt x="136" y="1798"/>
                    </a:cubicBezTo>
                    <a:cubicBezTo>
                      <a:pt x="136" y="1810"/>
                      <a:pt x="145" y="1820"/>
                      <a:pt x="158" y="1820"/>
                    </a:cubicBezTo>
                    <a:cubicBezTo>
                      <a:pt x="249" y="1820"/>
                      <a:pt x="333" y="1761"/>
                      <a:pt x="431" y="1692"/>
                    </a:cubicBezTo>
                    <a:cubicBezTo>
                      <a:pt x="532" y="1620"/>
                      <a:pt x="645" y="1541"/>
                      <a:pt x="788" y="1514"/>
                    </a:cubicBezTo>
                    <a:lnTo>
                      <a:pt x="789" y="1469"/>
                    </a:lnTo>
                    <a:close/>
                    <a:moveTo>
                      <a:pt x="1622" y="1776"/>
                    </a:moveTo>
                    <a:cubicBezTo>
                      <a:pt x="1545" y="1776"/>
                      <a:pt x="1466" y="1720"/>
                      <a:pt x="1375" y="1656"/>
                    </a:cubicBezTo>
                    <a:cubicBezTo>
                      <a:pt x="1272" y="1583"/>
                      <a:pt x="1148" y="1496"/>
                      <a:pt x="989" y="1469"/>
                    </a:cubicBezTo>
                    <a:cubicBezTo>
                      <a:pt x="991" y="1513"/>
                      <a:pt x="991" y="1513"/>
                      <a:pt x="991" y="1513"/>
                    </a:cubicBezTo>
                    <a:cubicBezTo>
                      <a:pt x="1134" y="1540"/>
                      <a:pt x="1247" y="1620"/>
                      <a:pt x="1349" y="1692"/>
                    </a:cubicBezTo>
                    <a:cubicBezTo>
                      <a:pt x="1447" y="1761"/>
                      <a:pt x="1531" y="1820"/>
                      <a:pt x="1622" y="1820"/>
                    </a:cubicBezTo>
                    <a:cubicBezTo>
                      <a:pt x="1635" y="1820"/>
                      <a:pt x="1644" y="1810"/>
                      <a:pt x="1644" y="1798"/>
                    </a:cubicBezTo>
                    <a:cubicBezTo>
                      <a:pt x="1644" y="1786"/>
                      <a:pt x="1635" y="1776"/>
                      <a:pt x="1622" y="17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54850" lIns="109725" spcFirstLastPara="1" rIns="109725" wrap="square" tIns="54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1172" name="Google Shape;1172;p47"/>
            <p:cNvSpPr txBox="1"/>
            <p:nvPr/>
          </p:nvSpPr>
          <p:spPr>
            <a:xfrm>
              <a:off x="197251" y="5527200"/>
              <a:ext cx="1352100" cy="7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4850" lIns="0" spcFirstLastPara="1" rIns="109725" wrap="square" tIns="548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9EB3"/>
                </a:buClr>
                <a:buSzPts val="1400"/>
                <a:buFont typeface="Arial"/>
                <a:buNone/>
              </a:pPr>
              <a:r>
                <a:rPr b="0" i="0" lang="es-MX" sz="1400" u="none" cap="none" strike="noStrike">
                  <a:solidFill>
                    <a:srgbClr val="4D9EB3"/>
                  </a:solidFill>
                  <a:latin typeface="Raleway"/>
                  <a:ea typeface="Raleway"/>
                  <a:cs typeface="Raleway"/>
                  <a:sym typeface="Raleway"/>
                </a:rPr>
                <a:t>Long-term science-based target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3" name="Google Shape;1173;p47"/>
          <p:cNvSpPr/>
          <p:nvPr/>
        </p:nvSpPr>
        <p:spPr>
          <a:xfrm>
            <a:off x="3065497" y="6468112"/>
            <a:ext cx="8308029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* Scope 3 only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47"/>
          <p:cNvSpPr txBox="1"/>
          <p:nvPr/>
        </p:nvSpPr>
        <p:spPr>
          <a:xfrm>
            <a:off x="9164850" y="2400977"/>
            <a:ext cx="20025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Char char="​"/>
            </a:pPr>
            <a:r>
              <a:rPr b="0" i="1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What are the eligible methods to set your targets?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47"/>
          <p:cNvSpPr txBox="1"/>
          <p:nvPr/>
        </p:nvSpPr>
        <p:spPr>
          <a:xfrm>
            <a:off x="9164855" y="1501679"/>
            <a:ext cx="17652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266D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C266D"/>
                </a:solidFill>
                <a:latin typeface="Raleway"/>
                <a:ea typeface="Raleway"/>
                <a:cs typeface="Raleway"/>
                <a:sym typeface="Raleway"/>
              </a:rPr>
              <a:t>Methods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6" name="Google Shape;1176;p47"/>
          <p:cNvGrpSpPr/>
          <p:nvPr/>
        </p:nvGrpSpPr>
        <p:grpSpPr>
          <a:xfrm>
            <a:off x="9109692" y="1473768"/>
            <a:ext cx="478485" cy="478928"/>
            <a:chOff x="1682" y="0"/>
            <a:chExt cx="4316" cy="4320"/>
          </a:xfrm>
        </p:grpSpPr>
        <p:sp>
          <p:nvSpPr>
            <p:cNvPr id="1177" name="Google Shape;1177;p47"/>
            <p:cNvSpPr/>
            <p:nvPr/>
          </p:nvSpPr>
          <p:spPr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2111" y="1136"/>
              <a:ext cx="2145" cy="2044"/>
            </a:xfrm>
            <a:custGeom>
              <a:rect b="b" l="l" r="r" t="t"/>
              <a:pathLst>
                <a:path extrusionOk="0" h="1090" w="1145">
                  <a:moveTo>
                    <a:pt x="559" y="1052"/>
                  </a:moveTo>
                  <a:cubicBezTo>
                    <a:pt x="568" y="1061"/>
                    <a:pt x="568" y="1075"/>
                    <a:pt x="559" y="1084"/>
                  </a:cubicBezTo>
                  <a:cubicBezTo>
                    <a:pt x="555" y="1088"/>
                    <a:pt x="549" y="1090"/>
                    <a:pt x="544" y="1090"/>
                  </a:cubicBezTo>
                  <a:cubicBezTo>
                    <a:pt x="538" y="1090"/>
                    <a:pt x="532" y="1088"/>
                    <a:pt x="528" y="1084"/>
                  </a:cubicBezTo>
                  <a:cubicBezTo>
                    <a:pt x="6" y="562"/>
                    <a:pt x="6" y="562"/>
                    <a:pt x="6" y="562"/>
                  </a:cubicBezTo>
                  <a:cubicBezTo>
                    <a:pt x="2" y="557"/>
                    <a:pt x="0" y="552"/>
                    <a:pt x="0" y="546"/>
                  </a:cubicBezTo>
                  <a:cubicBezTo>
                    <a:pt x="0" y="540"/>
                    <a:pt x="2" y="535"/>
                    <a:pt x="6" y="530"/>
                  </a:cubicBezTo>
                  <a:cubicBezTo>
                    <a:pt x="528" y="8"/>
                    <a:pt x="528" y="8"/>
                    <a:pt x="528" y="8"/>
                  </a:cubicBezTo>
                  <a:cubicBezTo>
                    <a:pt x="537" y="0"/>
                    <a:pt x="551" y="0"/>
                    <a:pt x="559" y="8"/>
                  </a:cubicBezTo>
                  <a:cubicBezTo>
                    <a:pt x="639" y="88"/>
                    <a:pt x="639" y="88"/>
                    <a:pt x="639" y="88"/>
                  </a:cubicBezTo>
                  <a:cubicBezTo>
                    <a:pt x="608" y="119"/>
                    <a:pt x="608" y="119"/>
                    <a:pt x="608" y="119"/>
                  </a:cubicBezTo>
                  <a:cubicBezTo>
                    <a:pt x="544" y="55"/>
                    <a:pt x="544" y="55"/>
                    <a:pt x="544" y="55"/>
                  </a:cubicBezTo>
                  <a:cubicBezTo>
                    <a:pt x="53" y="546"/>
                    <a:pt x="53" y="546"/>
                    <a:pt x="53" y="546"/>
                  </a:cubicBezTo>
                  <a:lnTo>
                    <a:pt x="559" y="1052"/>
                  </a:lnTo>
                  <a:close/>
                  <a:moveTo>
                    <a:pt x="306" y="546"/>
                  </a:moveTo>
                  <a:cubicBezTo>
                    <a:pt x="797" y="55"/>
                    <a:pt x="797" y="55"/>
                    <a:pt x="797" y="55"/>
                  </a:cubicBezTo>
                  <a:cubicBezTo>
                    <a:pt x="861" y="119"/>
                    <a:pt x="861" y="119"/>
                    <a:pt x="861" y="119"/>
                  </a:cubicBezTo>
                  <a:cubicBezTo>
                    <a:pt x="892" y="88"/>
                    <a:pt x="892" y="88"/>
                    <a:pt x="892" y="88"/>
                  </a:cubicBezTo>
                  <a:cubicBezTo>
                    <a:pt x="812" y="8"/>
                    <a:pt x="812" y="8"/>
                    <a:pt x="812" y="8"/>
                  </a:cubicBezTo>
                  <a:cubicBezTo>
                    <a:pt x="804" y="0"/>
                    <a:pt x="790" y="0"/>
                    <a:pt x="781" y="8"/>
                  </a:cubicBezTo>
                  <a:cubicBezTo>
                    <a:pt x="259" y="530"/>
                    <a:pt x="259" y="530"/>
                    <a:pt x="259" y="530"/>
                  </a:cubicBezTo>
                  <a:cubicBezTo>
                    <a:pt x="250" y="539"/>
                    <a:pt x="250" y="553"/>
                    <a:pt x="259" y="562"/>
                  </a:cubicBezTo>
                  <a:cubicBezTo>
                    <a:pt x="781" y="1084"/>
                    <a:pt x="781" y="1084"/>
                    <a:pt x="781" y="1084"/>
                  </a:cubicBezTo>
                  <a:cubicBezTo>
                    <a:pt x="785" y="1088"/>
                    <a:pt x="791" y="1090"/>
                    <a:pt x="797" y="1090"/>
                  </a:cubicBezTo>
                  <a:cubicBezTo>
                    <a:pt x="802" y="1090"/>
                    <a:pt x="808" y="1088"/>
                    <a:pt x="812" y="1084"/>
                  </a:cubicBezTo>
                  <a:cubicBezTo>
                    <a:pt x="821" y="1075"/>
                    <a:pt x="821" y="1061"/>
                    <a:pt x="812" y="1052"/>
                  </a:cubicBezTo>
                  <a:lnTo>
                    <a:pt x="306" y="546"/>
                  </a:lnTo>
                  <a:close/>
                  <a:moveTo>
                    <a:pt x="559" y="546"/>
                  </a:moveTo>
                  <a:cubicBezTo>
                    <a:pt x="1049" y="55"/>
                    <a:pt x="1049" y="55"/>
                    <a:pt x="1049" y="55"/>
                  </a:cubicBezTo>
                  <a:cubicBezTo>
                    <a:pt x="1114" y="119"/>
                    <a:pt x="1114" y="119"/>
                    <a:pt x="1114" y="119"/>
                  </a:cubicBezTo>
                  <a:cubicBezTo>
                    <a:pt x="1145" y="88"/>
                    <a:pt x="1145" y="88"/>
                    <a:pt x="1145" y="88"/>
                  </a:cubicBezTo>
                  <a:cubicBezTo>
                    <a:pt x="1065" y="8"/>
                    <a:pt x="1065" y="8"/>
                    <a:pt x="1065" y="8"/>
                  </a:cubicBezTo>
                  <a:cubicBezTo>
                    <a:pt x="1056" y="0"/>
                    <a:pt x="1042" y="0"/>
                    <a:pt x="1034" y="8"/>
                  </a:cubicBezTo>
                  <a:cubicBezTo>
                    <a:pt x="512" y="530"/>
                    <a:pt x="512" y="530"/>
                    <a:pt x="512" y="530"/>
                  </a:cubicBezTo>
                  <a:cubicBezTo>
                    <a:pt x="508" y="535"/>
                    <a:pt x="505" y="540"/>
                    <a:pt x="505" y="546"/>
                  </a:cubicBezTo>
                  <a:cubicBezTo>
                    <a:pt x="505" y="552"/>
                    <a:pt x="508" y="557"/>
                    <a:pt x="512" y="562"/>
                  </a:cubicBezTo>
                  <a:cubicBezTo>
                    <a:pt x="1034" y="1084"/>
                    <a:pt x="1034" y="1084"/>
                    <a:pt x="1034" y="1084"/>
                  </a:cubicBezTo>
                  <a:cubicBezTo>
                    <a:pt x="1038" y="1088"/>
                    <a:pt x="1044" y="1090"/>
                    <a:pt x="1049" y="1090"/>
                  </a:cubicBezTo>
                  <a:cubicBezTo>
                    <a:pt x="1055" y="1090"/>
                    <a:pt x="1061" y="1088"/>
                    <a:pt x="1065" y="1084"/>
                  </a:cubicBezTo>
                  <a:cubicBezTo>
                    <a:pt x="1074" y="1075"/>
                    <a:pt x="1074" y="1061"/>
                    <a:pt x="1065" y="1052"/>
                  </a:cubicBezTo>
                  <a:lnTo>
                    <a:pt x="559" y="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3531" y="1136"/>
              <a:ext cx="2038" cy="2044"/>
            </a:xfrm>
            <a:custGeom>
              <a:rect b="b" l="l" r="r" t="t"/>
              <a:pathLst>
                <a:path extrusionOk="0" h="1090" w="1088">
                  <a:moveTo>
                    <a:pt x="1082" y="530"/>
                  </a:moveTo>
                  <a:cubicBezTo>
                    <a:pt x="560" y="8"/>
                    <a:pt x="560" y="8"/>
                    <a:pt x="560" y="8"/>
                  </a:cubicBezTo>
                  <a:cubicBezTo>
                    <a:pt x="551" y="0"/>
                    <a:pt x="537" y="0"/>
                    <a:pt x="529" y="8"/>
                  </a:cubicBezTo>
                  <a:cubicBezTo>
                    <a:pt x="7" y="530"/>
                    <a:pt x="7" y="530"/>
                    <a:pt x="7" y="530"/>
                  </a:cubicBezTo>
                  <a:cubicBezTo>
                    <a:pt x="3" y="535"/>
                    <a:pt x="0" y="540"/>
                    <a:pt x="0" y="546"/>
                  </a:cubicBezTo>
                  <a:cubicBezTo>
                    <a:pt x="0" y="552"/>
                    <a:pt x="3" y="557"/>
                    <a:pt x="7" y="562"/>
                  </a:cubicBezTo>
                  <a:cubicBezTo>
                    <a:pt x="529" y="1084"/>
                    <a:pt x="529" y="1084"/>
                    <a:pt x="529" y="1084"/>
                  </a:cubicBezTo>
                  <a:cubicBezTo>
                    <a:pt x="533" y="1088"/>
                    <a:pt x="539" y="1090"/>
                    <a:pt x="544" y="1090"/>
                  </a:cubicBezTo>
                  <a:cubicBezTo>
                    <a:pt x="550" y="1090"/>
                    <a:pt x="556" y="1088"/>
                    <a:pt x="560" y="1084"/>
                  </a:cubicBezTo>
                  <a:cubicBezTo>
                    <a:pt x="1082" y="562"/>
                    <a:pt x="1082" y="562"/>
                    <a:pt x="1082" y="562"/>
                  </a:cubicBezTo>
                  <a:cubicBezTo>
                    <a:pt x="1086" y="557"/>
                    <a:pt x="1088" y="552"/>
                    <a:pt x="1088" y="546"/>
                  </a:cubicBezTo>
                  <a:cubicBezTo>
                    <a:pt x="1088" y="540"/>
                    <a:pt x="1086" y="535"/>
                    <a:pt x="1082" y="530"/>
                  </a:cubicBezTo>
                  <a:close/>
                </a:path>
              </a:pathLst>
            </a:custGeom>
            <a:solidFill>
              <a:srgbClr val="5D266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1180" name="Google Shape;1180;p47"/>
          <p:cNvCxnSpPr/>
          <p:nvPr/>
        </p:nvCxnSpPr>
        <p:spPr>
          <a:xfrm>
            <a:off x="9046648" y="2023720"/>
            <a:ext cx="0" cy="26280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1" name="Google Shape;1181;p47"/>
          <p:cNvCxnSpPr/>
          <p:nvPr/>
        </p:nvCxnSpPr>
        <p:spPr>
          <a:xfrm>
            <a:off x="9046648" y="4951381"/>
            <a:ext cx="0" cy="135270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82" name="Google Shape;1182;p47"/>
          <p:cNvGrpSpPr/>
          <p:nvPr/>
        </p:nvGrpSpPr>
        <p:grpSpPr>
          <a:xfrm>
            <a:off x="9184959" y="3026856"/>
            <a:ext cx="2898900" cy="1532315"/>
            <a:chOff x="9032559" y="3255456"/>
            <a:chExt cx="2898900" cy="1532315"/>
          </a:xfrm>
        </p:grpSpPr>
        <p:sp>
          <p:nvSpPr>
            <p:cNvPr id="1183" name="Google Shape;1183;p47"/>
            <p:cNvSpPr txBox="1"/>
            <p:nvPr/>
          </p:nvSpPr>
          <p:spPr>
            <a:xfrm>
              <a:off x="9032559" y="3255456"/>
              <a:ext cx="2002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FAB00"/>
                </a:buClr>
                <a:buSzPts val="1200"/>
                <a:buFont typeface="Trebuchet MS"/>
                <a:buNone/>
              </a:pPr>
              <a:r>
                <a:rPr b="1" i="0" lang="es-MX" sz="1200" u="none" cap="none" strike="noStrike">
                  <a:solidFill>
                    <a:srgbClr val="CF4143"/>
                  </a:solidFill>
                  <a:latin typeface="Raleway"/>
                  <a:ea typeface="Raleway"/>
                  <a:cs typeface="Raleway"/>
                  <a:sym typeface="Raleway"/>
                </a:rPr>
                <a:t>1. Absolute contraction</a:t>
              </a:r>
              <a:endParaRPr b="0" i="0" sz="1400" u="none" cap="none" strike="noStrike">
                <a:solidFill>
                  <a:srgbClr val="CF41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7"/>
            <p:cNvSpPr txBox="1"/>
            <p:nvPr/>
          </p:nvSpPr>
          <p:spPr>
            <a:xfrm>
              <a:off x="9032559" y="3488026"/>
              <a:ext cx="200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FAB00"/>
                </a:buClr>
                <a:buSzPts val="1200"/>
                <a:buFont typeface="Trebuchet MS"/>
                <a:buNone/>
              </a:pPr>
              <a:r>
                <a:rPr b="1" i="0" lang="es-MX" sz="1200" u="none" cap="none" strike="noStrike">
                  <a:solidFill>
                    <a:srgbClr val="D77932"/>
                  </a:solidFill>
                  <a:latin typeface="Raleway"/>
                  <a:ea typeface="Raleway"/>
                  <a:cs typeface="Raleway"/>
                  <a:sym typeface="Raleway"/>
                </a:rPr>
                <a:t>2. Physical intensity convergence</a:t>
              </a:r>
              <a:endParaRPr b="0" i="0" sz="1400" u="none" cap="none" strike="noStrike">
                <a:solidFill>
                  <a:srgbClr val="D779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7"/>
            <p:cNvSpPr txBox="1"/>
            <p:nvPr/>
          </p:nvSpPr>
          <p:spPr>
            <a:xfrm>
              <a:off x="9032559" y="4137832"/>
              <a:ext cx="2898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FAB00"/>
                </a:buClr>
                <a:buSzPts val="1200"/>
                <a:buFont typeface="Trebuchet MS"/>
                <a:buNone/>
              </a:pPr>
              <a:r>
                <a:rPr b="1" i="0" lang="es-MX" sz="1200" u="none" cap="none" strike="noStrike">
                  <a:solidFill>
                    <a:srgbClr val="5D266D"/>
                  </a:solidFill>
                  <a:latin typeface="Raleway"/>
                  <a:ea typeface="Raleway"/>
                  <a:cs typeface="Raleway"/>
                  <a:sym typeface="Raleway"/>
                </a:rPr>
                <a:t>4. Supplier or customer engagement*</a:t>
              </a:r>
              <a:endParaRPr b="0" i="0" sz="1400" u="none" cap="none" strike="noStrike">
                <a:solidFill>
                  <a:srgbClr val="5D266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7"/>
            <p:cNvSpPr txBox="1"/>
            <p:nvPr/>
          </p:nvSpPr>
          <p:spPr>
            <a:xfrm>
              <a:off x="9032559" y="4370402"/>
              <a:ext cx="2002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FAB00"/>
                </a:buClr>
                <a:buSzPts val="1200"/>
                <a:buFont typeface="Trebuchet MS"/>
                <a:buNone/>
              </a:pPr>
              <a:r>
                <a:rPr b="1" i="0" lang="es-MX" sz="1200" u="none" cap="none" strike="noStrike">
                  <a:solidFill>
                    <a:srgbClr val="344EA1"/>
                  </a:solidFill>
                  <a:latin typeface="Raleway"/>
                  <a:ea typeface="Raleway"/>
                  <a:cs typeface="Raleway"/>
                  <a:sym typeface="Raleway"/>
                </a:rPr>
                <a:t>5. Economic intensity*</a:t>
              </a:r>
              <a:endParaRPr b="0" i="0" sz="1400" u="none" cap="none" strike="noStrike">
                <a:solidFill>
                  <a:srgbClr val="344EA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7"/>
            <p:cNvSpPr txBox="1"/>
            <p:nvPr/>
          </p:nvSpPr>
          <p:spPr>
            <a:xfrm>
              <a:off x="9032559" y="3905262"/>
              <a:ext cx="22584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FAB00"/>
                </a:buClr>
                <a:buSzPts val="1200"/>
                <a:buFont typeface="Trebuchet MS"/>
                <a:buNone/>
              </a:pPr>
              <a:r>
                <a:rPr b="1" i="0" lang="es-MX" sz="1200" u="none" cap="none" strike="noStrike">
                  <a:solidFill>
                    <a:srgbClr val="E9B54D"/>
                  </a:solidFill>
                  <a:latin typeface="Raleway"/>
                  <a:ea typeface="Raleway"/>
                  <a:cs typeface="Raleway"/>
                  <a:sym typeface="Raleway"/>
                </a:rPr>
                <a:t>3. Renewable electricity</a:t>
              </a:r>
              <a:endParaRPr b="0" i="0" sz="1400" u="none" cap="none" strike="noStrike">
                <a:solidFill>
                  <a:srgbClr val="E9B5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7"/>
            <p:cNvSpPr txBox="1"/>
            <p:nvPr/>
          </p:nvSpPr>
          <p:spPr>
            <a:xfrm>
              <a:off x="9032559" y="4602971"/>
              <a:ext cx="2802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FAB00"/>
                </a:buClr>
                <a:buSzPts val="1200"/>
                <a:buFont typeface="Trebuchet MS"/>
                <a:buNone/>
              </a:pPr>
              <a:r>
                <a:rPr b="1" i="0" lang="es-MX" sz="1200" u="none" cap="none" strike="noStrike">
                  <a:solidFill>
                    <a:srgbClr val="7B7B7B"/>
                  </a:solidFill>
                  <a:latin typeface="Raleway"/>
                  <a:ea typeface="Raleway"/>
                  <a:cs typeface="Raleway"/>
                  <a:sym typeface="Raleway"/>
                </a:rPr>
                <a:t>6. Physical intensity contraction</a:t>
              </a:r>
              <a:r>
                <a:rPr b="1" i="0" lang="es-MX" sz="1200" u="none" cap="none" strike="noStrike">
                  <a:solidFill>
                    <a:srgbClr val="833C0B"/>
                  </a:solidFill>
                  <a:latin typeface="Raleway"/>
                  <a:ea typeface="Raleway"/>
                  <a:cs typeface="Raleway"/>
                  <a:sym typeface="Raleway"/>
                </a:rPr>
                <a:t>*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89" name="Google Shape;1189;p47"/>
          <p:cNvCxnSpPr/>
          <p:nvPr/>
        </p:nvCxnSpPr>
        <p:spPr>
          <a:xfrm rot="10800000">
            <a:off x="1211626" y="4823697"/>
            <a:ext cx="10314300" cy="0"/>
          </a:xfrm>
          <a:prstGeom prst="straightConnector1">
            <a:avLst/>
          </a:prstGeom>
          <a:noFill/>
          <a:ln cap="rnd" cmpd="sng" w="9525">
            <a:solidFill>
              <a:srgbClr val="9A9A9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0" name="Google Shape;1190;p47"/>
          <p:cNvSpPr txBox="1"/>
          <p:nvPr/>
        </p:nvSpPr>
        <p:spPr>
          <a:xfrm>
            <a:off x="9250528" y="4934705"/>
            <a:ext cx="2002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None/>
            </a:pPr>
            <a:r>
              <a:rPr b="1" i="0" lang="es-MX" sz="1200" u="none" cap="none" strike="noStrike">
                <a:solidFill>
                  <a:srgbClr val="CF4143"/>
                </a:solidFill>
                <a:latin typeface="Raleway"/>
                <a:ea typeface="Raleway"/>
                <a:cs typeface="Raleway"/>
                <a:sym typeface="Raleway"/>
              </a:rPr>
              <a:t>1. Absolute contraction</a:t>
            </a:r>
            <a:endParaRPr b="0" i="0" sz="1400" u="none" cap="none" strike="noStrike">
              <a:solidFill>
                <a:srgbClr val="CF41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47"/>
          <p:cNvSpPr txBox="1"/>
          <p:nvPr/>
        </p:nvSpPr>
        <p:spPr>
          <a:xfrm>
            <a:off x="9250528" y="5167275"/>
            <a:ext cx="200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None/>
            </a:pPr>
            <a:r>
              <a:rPr b="1" i="0" lang="es-MX" sz="1200" u="none" cap="none" strike="noStrike">
                <a:solidFill>
                  <a:srgbClr val="D77932"/>
                </a:solidFill>
                <a:latin typeface="Raleway"/>
                <a:ea typeface="Raleway"/>
                <a:cs typeface="Raleway"/>
                <a:sym typeface="Raleway"/>
              </a:rPr>
              <a:t>2. Physical intensity convergence</a:t>
            </a:r>
            <a:endParaRPr b="0" i="0" sz="1400" u="none" cap="none" strike="noStrike">
              <a:solidFill>
                <a:srgbClr val="D779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47"/>
          <p:cNvSpPr txBox="1"/>
          <p:nvPr/>
        </p:nvSpPr>
        <p:spPr>
          <a:xfrm>
            <a:off x="9250528" y="5797405"/>
            <a:ext cx="2002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None/>
            </a:pPr>
            <a:r>
              <a:rPr b="1" i="0" lang="es-MX" sz="1200" u="none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4. Economic intensity*</a:t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47"/>
          <p:cNvSpPr txBox="1"/>
          <p:nvPr/>
        </p:nvSpPr>
        <p:spPr>
          <a:xfrm>
            <a:off x="9250528" y="5584511"/>
            <a:ext cx="225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None/>
            </a:pPr>
            <a:r>
              <a:rPr b="1" i="0" lang="es-MX" sz="1200" u="none" cap="none" strike="noStrike">
                <a:solidFill>
                  <a:srgbClr val="E9B54D"/>
                </a:solidFill>
                <a:latin typeface="Raleway"/>
                <a:ea typeface="Raleway"/>
                <a:cs typeface="Raleway"/>
                <a:sym typeface="Raleway"/>
              </a:rPr>
              <a:t>3. Renewable electricity</a:t>
            </a:r>
            <a:endParaRPr b="0" i="0" sz="1400" u="none" cap="none" strike="noStrike">
              <a:solidFill>
                <a:srgbClr val="E9B5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47"/>
          <p:cNvSpPr txBox="1"/>
          <p:nvPr/>
        </p:nvSpPr>
        <p:spPr>
          <a:xfrm>
            <a:off x="9242924" y="6029974"/>
            <a:ext cx="2802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AB00"/>
              </a:buClr>
              <a:buSzPts val="1200"/>
              <a:buFont typeface="Trebuchet MS"/>
              <a:buNone/>
            </a:pPr>
            <a:r>
              <a:rPr b="1" i="0" lang="es-MX" sz="1200" u="none" cap="none" strike="noStrike">
                <a:solidFill>
                  <a:srgbClr val="7B7B7B"/>
                </a:solidFill>
                <a:latin typeface="Raleway"/>
                <a:ea typeface="Raleway"/>
                <a:cs typeface="Raleway"/>
                <a:sym typeface="Raleway"/>
              </a:rPr>
              <a:t>5. Physical intensity contraction*</a:t>
            </a:r>
            <a:endParaRPr b="0" i="0" sz="1400" u="none" cap="none" strike="noStrike">
              <a:solidFill>
                <a:srgbClr val="7B7B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47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96" name="Google Shape;1196;p47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FOUR CONSIDERATIONS FOR SETTING NEAR-AND LONG-TERM SBTs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3f538ac39d_0_12"/>
          <p:cNvSpPr txBox="1"/>
          <p:nvPr>
            <p:ph idx="1" type="body"/>
          </p:nvPr>
        </p:nvSpPr>
        <p:spPr>
          <a:xfrm>
            <a:off x="5083714" y="1139849"/>
            <a:ext cx="64692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</a:pPr>
            <a:r>
              <a:rPr lang="es-MX" sz="4000"/>
              <a:t>AGENDA</a:t>
            </a:r>
            <a:endParaRPr sz="4000"/>
          </a:p>
        </p:txBody>
      </p:sp>
      <p:sp>
        <p:nvSpPr>
          <p:cNvPr id="630" name="Google Shape;630;g23f538ac39d_0_12"/>
          <p:cNvSpPr txBox="1"/>
          <p:nvPr>
            <p:ph idx="2" type="body"/>
          </p:nvPr>
        </p:nvSpPr>
        <p:spPr>
          <a:xfrm>
            <a:off x="5083714" y="1899500"/>
            <a:ext cx="6469200" cy="3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MX" sz="1800" u="sng"/>
              <a:t>Introduction to the Science Based Targets initiative </a:t>
            </a:r>
            <a:endParaRPr sz="1800" u="sng"/>
          </a:p>
          <a:p>
            <a:pPr indent="-29430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s-MX" sz="1800"/>
              <a:t>About the Science Based Targets initiative (SBTi)</a:t>
            </a:r>
            <a:endParaRPr sz="1800"/>
          </a:p>
          <a:p>
            <a:pPr indent="-29430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s-MX" sz="1800"/>
              <a:t>SBTi Progress to date</a:t>
            </a:r>
            <a:endParaRPr sz="1800"/>
          </a:p>
          <a:p>
            <a:pPr indent="-29430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s-MX" sz="1800"/>
              <a:t>Who is eligible to join the SBTi?</a:t>
            </a:r>
            <a:endParaRPr sz="1800"/>
          </a:p>
          <a:p>
            <a:pPr indent="-29430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s-MX" sz="1800"/>
              <a:t>What are the benefits of joining the SBTi?</a:t>
            </a:r>
            <a:endParaRPr sz="1800"/>
          </a:p>
          <a:p>
            <a:pPr indent="-29430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s-MX" sz="1800"/>
              <a:t>How can companies set science-based targets?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MX" sz="1800" u="sng"/>
              <a:t>Additional sections</a:t>
            </a:r>
            <a:endParaRPr b="1" sz="1800">
              <a:solidFill>
                <a:schemeClr val="accent1"/>
              </a:solidFill>
            </a:endParaRPr>
          </a:p>
          <a:p>
            <a:pPr indent="-447675" lvl="0" marL="44767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MX" sz="1800"/>
              <a:t>VI.   Introduction to the GHG Protocol</a:t>
            </a:r>
            <a:endParaRPr sz="1800"/>
          </a:p>
          <a:p>
            <a:pPr indent="-447675" lvl="0" marL="44767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s-MX" sz="1800"/>
              <a:t>VII.  Scopes 1, 2 and 3 accounting </a:t>
            </a: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48"/>
          <p:cNvGrpSpPr/>
          <p:nvPr/>
        </p:nvGrpSpPr>
        <p:grpSpPr>
          <a:xfrm>
            <a:off x="0" y="5397125"/>
            <a:ext cx="12192000" cy="1460875"/>
            <a:chOff x="0" y="5397125"/>
            <a:chExt cx="12192000" cy="1460875"/>
          </a:xfrm>
        </p:grpSpPr>
        <p:sp>
          <p:nvSpPr>
            <p:cNvPr id="1202" name="Google Shape;1202;p48"/>
            <p:cNvSpPr/>
            <p:nvPr/>
          </p:nvSpPr>
          <p:spPr>
            <a:xfrm>
              <a:off x="0" y="6277500"/>
              <a:ext cx="4113000" cy="580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0" y="5397125"/>
              <a:ext cx="12192000" cy="1071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04" name="Google Shape;120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493775"/>
            <a:ext cx="11658534" cy="360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48"/>
          <p:cNvSpPr/>
          <p:nvPr/>
        </p:nvSpPr>
        <p:spPr>
          <a:xfrm>
            <a:off x="7448875" y="5593747"/>
            <a:ext cx="2569500" cy="3792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Convergence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6" name="Google Shape;1206;p48"/>
          <p:cNvSpPr/>
          <p:nvPr/>
        </p:nvSpPr>
        <p:spPr>
          <a:xfrm>
            <a:off x="1846775" y="5604097"/>
            <a:ext cx="2864100" cy="358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Contraction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7" name="Google Shape;1207;p48"/>
          <p:cNvSpPr txBox="1"/>
          <p:nvPr/>
        </p:nvSpPr>
        <p:spPr>
          <a:xfrm>
            <a:off x="498522" y="6103500"/>
            <a:ext cx="575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* International Energy Agency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** Developed by the SBTi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8" name="Google Shape;1208;p48"/>
          <p:cNvSpPr txBox="1"/>
          <p:nvPr/>
        </p:nvSpPr>
        <p:spPr>
          <a:xfrm>
            <a:off x="7084700" y="2904725"/>
            <a:ext cx="230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48"/>
          <p:cNvSpPr txBox="1"/>
          <p:nvPr/>
        </p:nvSpPr>
        <p:spPr>
          <a:xfrm>
            <a:off x="7020250" y="2958975"/>
            <a:ext cx="3599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sz="13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Sectoral Decarbonization Approach (SDA)**</a:t>
            </a:r>
            <a:endParaRPr b="1" i="0" sz="13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10" name="Google Shape;1210;p48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11" name="Google Shape;1211;p48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2: DEVELOP THE TARGET | METHODS FOR SCOPE 1 &amp; SCOPE 2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212" name="Google Shape;1212;p48"/>
          <p:cNvGrpSpPr/>
          <p:nvPr/>
        </p:nvGrpSpPr>
        <p:grpSpPr>
          <a:xfrm>
            <a:off x="269888" y="1643951"/>
            <a:ext cx="5691137" cy="966900"/>
            <a:chOff x="269888" y="1720200"/>
            <a:chExt cx="5691137" cy="966900"/>
          </a:xfrm>
        </p:grpSpPr>
        <p:sp>
          <p:nvSpPr>
            <p:cNvPr id="1213" name="Google Shape;1213;p48"/>
            <p:cNvSpPr txBox="1"/>
            <p:nvPr/>
          </p:nvSpPr>
          <p:spPr>
            <a:xfrm>
              <a:off x="2850325" y="1720200"/>
              <a:ext cx="3110700" cy="9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281599" lvl="0" marL="809999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600"/>
                <a:buFont typeface="Raleway"/>
                <a:buChar char="●"/>
              </a:pPr>
              <a:r>
                <a:rPr b="0" i="0" lang="es-MX" sz="16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All sectors</a:t>
              </a:r>
              <a:endParaRPr b="0" i="0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1599" lvl="0" marL="809999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600"/>
                <a:buFont typeface="Raleway"/>
                <a:buChar char="●"/>
              </a:pPr>
              <a:r>
                <a:rPr b="0" i="0" lang="es-MX" sz="16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Equal % of reduction</a:t>
              </a:r>
              <a:endParaRPr b="0" i="0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1599" lvl="0" marL="809999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600"/>
                <a:buFont typeface="Raleway"/>
                <a:buChar char="●"/>
              </a:pPr>
              <a:r>
                <a:rPr b="0" i="0" lang="es-MX" sz="16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IPCC carbon budgets scenarios</a:t>
              </a:r>
              <a:endParaRPr b="0" i="0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269888" y="1751250"/>
              <a:ext cx="2978700" cy="6000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12284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7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Absolute-based approach</a:t>
              </a:r>
              <a:endParaRPr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15" name="Google Shape;1215;p48"/>
          <p:cNvGrpSpPr/>
          <p:nvPr/>
        </p:nvGrpSpPr>
        <p:grpSpPr>
          <a:xfrm>
            <a:off x="5953588" y="1615751"/>
            <a:ext cx="5977534" cy="1023300"/>
            <a:chOff x="6029788" y="1691951"/>
            <a:chExt cx="5977534" cy="1023300"/>
          </a:xfrm>
        </p:grpSpPr>
        <p:sp>
          <p:nvSpPr>
            <p:cNvPr id="1216" name="Google Shape;1216;p48"/>
            <p:cNvSpPr txBox="1"/>
            <p:nvPr/>
          </p:nvSpPr>
          <p:spPr>
            <a:xfrm>
              <a:off x="8666821" y="1691951"/>
              <a:ext cx="3340500" cy="10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281599" lvl="0" marL="809999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600"/>
                <a:buFont typeface="Raleway"/>
                <a:buChar char="●"/>
              </a:pPr>
              <a:r>
                <a:rPr lang="es-MX" sz="16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Homogeneous sectors</a:t>
              </a:r>
              <a:endParaRPr sz="1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1599" lvl="0" marL="809999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600"/>
                <a:buFont typeface="Raleway"/>
                <a:buChar char="●"/>
              </a:pPr>
              <a:r>
                <a:rPr lang="es-MX" sz="16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Different % of reduction </a:t>
              </a:r>
              <a:endParaRPr sz="1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-281599" lvl="0" marL="809999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132"/>
                </a:buClr>
                <a:buSzPts val="1600"/>
                <a:buFont typeface="Raleway"/>
                <a:buChar char="●"/>
              </a:pPr>
              <a:r>
                <a:rPr lang="es-MX" sz="16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Sectoral carbon budgets (e.g. IEA*)</a:t>
              </a:r>
              <a:endParaRPr b="0" i="0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6029788" y="1743451"/>
              <a:ext cx="2990700" cy="6156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CF4143"/>
            </a:solidFill>
            <a:ln cap="flat" cmpd="sng" w="9525">
              <a:solidFill>
                <a:srgbClr val="CF41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7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Sector-based approach</a:t>
              </a:r>
              <a:endParaRPr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2" name="Google Shape;1222;p49"/>
          <p:cNvGrpSpPr/>
          <p:nvPr/>
        </p:nvGrpSpPr>
        <p:grpSpPr>
          <a:xfrm>
            <a:off x="773932" y="1532400"/>
            <a:ext cx="11077193" cy="4395240"/>
            <a:chOff x="487527" y="1196697"/>
            <a:chExt cx="11362389" cy="4508401"/>
          </a:xfrm>
        </p:grpSpPr>
        <p:pic>
          <p:nvPicPr>
            <p:cNvPr id="1223" name="Google Shape;1223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9905" y="1258973"/>
              <a:ext cx="6703844" cy="328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4" name="Google Shape;1224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53435" y="2419500"/>
              <a:ext cx="6396481" cy="3285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5" name="Google Shape;1225;p49"/>
            <p:cNvSpPr/>
            <p:nvPr/>
          </p:nvSpPr>
          <p:spPr>
            <a:xfrm>
              <a:off x="487527" y="1196697"/>
              <a:ext cx="611400" cy="314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F4143"/>
            </a:solidFill>
            <a:ln cap="flat" cmpd="sng" w="9525">
              <a:solidFill>
                <a:srgbClr val="CF41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6235879" y="1481034"/>
              <a:ext cx="429600" cy="201900"/>
            </a:xfrm>
            <a:prstGeom prst="rect">
              <a:avLst/>
            </a:prstGeom>
            <a:noFill/>
            <a:ln cap="flat" cmpd="sng" w="38100">
              <a:solidFill>
                <a:srgbClr val="CF41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7" name="Google Shape;1227;p49"/>
          <p:cNvGrpSpPr/>
          <p:nvPr/>
        </p:nvGrpSpPr>
        <p:grpSpPr>
          <a:xfrm>
            <a:off x="2388077" y="5147020"/>
            <a:ext cx="3026600" cy="439875"/>
            <a:chOff x="2540477" y="5299420"/>
            <a:chExt cx="3026600" cy="439875"/>
          </a:xfrm>
        </p:grpSpPr>
        <p:pic>
          <p:nvPicPr>
            <p:cNvPr id="1228" name="Google Shape;1228;p49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40477" y="5299420"/>
              <a:ext cx="775678" cy="43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9" name="Google Shape;1229;p49"/>
            <p:cNvSpPr txBox="1"/>
            <p:nvPr/>
          </p:nvSpPr>
          <p:spPr>
            <a:xfrm>
              <a:off x="3262777" y="5308195"/>
              <a:ext cx="2304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i="0" lang="es-MX" sz="1600" u="sng" cap="none" strike="noStrike">
                  <a:solidFill>
                    <a:schemeClr val="hlink"/>
                  </a:solidFill>
                  <a:latin typeface="Raleway"/>
                  <a:ea typeface="Raleway"/>
                  <a:cs typeface="Raleway"/>
                  <a:sym typeface="Raleway"/>
                  <a:hlinkClick r:id="rId7"/>
                </a:rPr>
                <a:t>SBTi YouTube Channel </a:t>
              </a:r>
              <a:endParaRPr i="0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230" name="Google Shape;1230;p49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31" name="Google Shape;1231;p49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2: DEVELOP THE TARGET | FAQ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50"/>
          <p:cNvGrpSpPr/>
          <p:nvPr/>
        </p:nvGrpSpPr>
        <p:grpSpPr>
          <a:xfrm>
            <a:off x="5448699" y="2047405"/>
            <a:ext cx="3562953" cy="3692736"/>
            <a:chOff x="5448699" y="2047405"/>
            <a:chExt cx="3562953" cy="3692736"/>
          </a:xfrm>
        </p:grpSpPr>
        <p:sp>
          <p:nvSpPr>
            <p:cNvPr id="1237" name="Google Shape;1237;p50"/>
            <p:cNvSpPr/>
            <p:nvPr/>
          </p:nvSpPr>
          <p:spPr>
            <a:xfrm flipH="1" rot="10800000">
              <a:off x="5448699" y="2047405"/>
              <a:ext cx="3562953" cy="3692736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761E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38" name="Google Shape;1238;p50"/>
            <p:cNvSpPr txBox="1"/>
            <p:nvPr/>
          </p:nvSpPr>
          <p:spPr>
            <a:xfrm>
              <a:off x="5675135" y="2616698"/>
              <a:ext cx="3110100" cy="9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s-MX" sz="17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VALIDATION </a:t>
              </a:r>
              <a:endParaRPr b="1" i="0" sz="17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s-MX" sz="17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PROCESS</a:t>
              </a:r>
              <a:endParaRPr b="0" i="0" sz="17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39" name="Google Shape;1239;p50"/>
            <p:cNvSpPr txBox="1"/>
            <p:nvPr/>
          </p:nvSpPr>
          <p:spPr>
            <a:xfrm>
              <a:off x="5675125" y="3475100"/>
              <a:ext cx="3110100" cy="17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s-MX" sz="16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The target validation team </a:t>
              </a:r>
              <a:r>
                <a:rPr b="0" i="0" lang="es-MX" sz="16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performs target assessment. </a:t>
              </a:r>
              <a:endParaRPr b="0" i="0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s-MX" sz="16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Near-term: 30 business days.</a:t>
              </a:r>
              <a:endParaRPr b="0" i="0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s-MX" sz="16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Long-term: 60 business days.</a:t>
              </a:r>
              <a:endParaRPr b="0" i="0" sz="16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40" name="Google Shape;1240;p50"/>
          <p:cNvGrpSpPr/>
          <p:nvPr/>
        </p:nvGrpSpPr>
        <p:grpSpPr>
          <a:xfrm>
            <a:off x="9011632" y="2047331"/>
            <a:ext cx="3027900" cy="3692700"/>
            <a:chOff x="9011632" y="2047331"/>
            <a:chExt cx="3027900" cy="3692700"/>
          </a:xfrm>
        </p:grpSpPr>
        <p:sp>
          <p:nvSpPr>
            <p:cNvPr id="1241" name="Google Shape;1241;p50"/>
            <p:cNvSpPr/>
            <p:nvPr/>
          </p:nvSpPr>
          <p:spPr>
            <a:xfrm>
              <a:off x="9011632" y="2047331"/>
              <a:ext cx="3027900" cy="36927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55156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42" name="Google Shape;1242;p50"/>
            <p:cNvSpPr txBox="1"/>
            <p:nvPr/>
          </p:nvSpPr>
          <p:spPr>
            <a:xfrm>
              <a:off x="9301599" y="2616989"/>
              <a:ext cx="2448000" cy="9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s-MX" sz="17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VALIDATION DECISION</a:t>
              </a:r>
              <a:endParaRPr b="0" i="0" sz="17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43" name="Google Shape;1243;p50"/>
            <p:cNvSpPr txBox="1"/>
            <p:nvPr/>
          </p:nvSpPr>
          <p:spPr>
            <a:xfrm>
              <a:off x="9435249" y="3475100"/>
              <a:ext cx="2180700" cy="15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s-MX" sz="16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The c</a:t>
              </a:r>
              <a:r>
                <a:rPr b="0" i="0" lang="es-MX" sz="16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ompany receives Target Assessment Report.</a:t>
              </a:r>
              <a:endParaRPr b="0" i="0" sz="16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44" name="Google Shape;1244;p50"/>
          <p:cNvGrpSpPr/>
          <p:nvPr/>
        </p:nvGrpSpPr>
        <p:grpSpPr>
          <a:xfrm>
            <a:off x="8838742" y="3050963"/>
            <a:ext cx="348751" cy="347161"/>
            <a:chOff x="4858109" y="2631368"/>
            <a:chExt cx="316442" cy="315000"/>
          </a:xfrm>
        </p:grpSpPr>
        <p:sp>
          <p:nvSpPr>
            <p:cNvPr id="1245" name="Google Shape;1245;p50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0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fmla="val 32020" name="adj1"/>
                <a:gd fmla="val 66970" name="adj2"/>
              </a:avLst>
            </a:prstGeom>
            <a:solidFill>
              <a:srgbClr val="761E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br>
                <a:rPr b="0" i="0" lang="es-MX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7" name="Google Shape;1247;p50"/>
          <p:cNvGrpSpPr/>
          <p:nvPr/>
        </p:nvGrpSpPr>
        <p:grpSpPr>
          <a:xfrm>
            <a:off x="286424" y="2047347"/>
            <a:ext cx="2592601" cy="3692946"/>
            <a:chOff x="286424" y="2047347"/>
            <a:chExt cx="2592601" cy="3692946"/>
          </a:xfrm>
        </p:grpSpPr>
        <p:sp>
          <p:nvSpPr>
            <p:cNvPr id="1248" name="Google Shape;1248;p50"/>
            <p:cNvSpPr/>
            <p:nvPr/>
          </p:nvSpPr>
          <p:spPr>
            <a:xfrm flipH="1" rot="10800000">
              <a:off x="286424" y="2047347"/>
              <a:ext cx="2592600" cy="3692946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761E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49" name="Google Shape;1249;p50"/>
            <p:cNvSpPr txBox="1"/>
            <p:nvPr/>
          </p:nvSpPr>
          <p:spPr>
            <a:xfrm>
              <a:off x="615016" y="2616687"/>
              <a:ext cx="1935600" cy="9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b="1" lang="es-MX" sz="17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DATA SUBMISSION</a:t>
              </a:r>
              <a:endParaRPr b="0" i="0" sz="17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50" name="Google Shape;1250;p50"/>
            <p:cNvSpPr txBox="1"/>
            <p:nvPr/>
          </p:nvSpPr>
          <p:spPr>
            <a:xfrm>
              <a:off x="334425" y="3475100"/>
              <a:ext cx="2544600" cy="16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The c</a:t>
              </a:r>
              <a:r>
                <a:rPr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  <a:extLst>
                    <a:ext uri="http://customooxmlschemas.google.com/">
                      <go:slidesCustomData xmlns:go="http://customooxmlschemas.google.com/" textRoundtripDataId="22"/>
                    </a:ext>
                  </a:extLst>
                </a:rPr>
                <a:t>ompany</a:t>
              </a:r>
              <a:r>
                <a:rPr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submits its targets using the </a:t>
              </a:r>
              <a:r>
                <a:rPr lang="es-MX" sz="1600" u="sng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Target Submission Form.</a:t>
              </a:r>
              <a:endParaRPr b="0" i="0" sz="1600" u="none" cap="none" strike="noStrike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51" name="Google Shape;1251;p50"/>
          <p:cNvGrpSpPr/>
          <p:nvPr/>
        </p:nvGrpSpPr>
        <p:grpSpPr>
          <a:xfrm>
            <a:off x="2671800" y="2047406"/>
            <a:ext cx="2826700" cy="3692738"/>
            <a:chOff x="2671800" y="2047406"/>
            <a:chExt cx="2826700" cy="3692738"/>
          </a:xfrm>
        </p:grpSpPr>
        <p:sp>
          <p:nvSpPr>
            <p:cNvPr id="1252" name="Google Shape;1252;p50"/>
            <p:cNvSpPr/>
            <p:nvPr/>
          </p:nvSpPr>
          <p:spPr>
            <a:xfrm>
              <a:off x="2857899" y="2047406"/>
              <a:ext cx="2592735" cy="3692738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9225A5"/>
            </a:solidFill>
            <a:ln cap="flat" cmpd="sng" w="9525">
              <a:solidFill>
                <a:srgbClr val="9225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53" name="Google Shape;1253;p50"/>
            <p:cNvSpPr txBox="1"/>
            <p:nvPr/>
          </p:nvSpPr>
          <p:spPr>
            <a:xfrm>
              <a:off x="3186491" y="2616698"/>
              <a:ext cx="1935600" cy="9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lang="es-MX" sz="17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  <a:extLst>
                    <a:ext uri="http://customooxmlschemas.google.com/">
                      <go:slidesCustomData xmlns:go="http://customooxmlschemas.google.com/" textRoundtripDataId="23"/>
                    </a:ext>
                  </a:extLst>
                </a:rPr>
                <a:t>BOOKING SYSTEM</a:t>
              </a:r>
              <a:endParaRPr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1"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54" name="Google Shape;1254;p50"/>
            <p:cNvSpPr txBox="1"/>
            <p:nvPr/>
          </p:nvSpPr>
          <p:spPr>
            <a:xfrm>
              <a:off x="2809900" y="3475100"/>
              <a:ext cx="2688600" cy="16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The c</a:t>
              </a:r>
              <a:r>
                <a:rPr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  <a:extLst>
                    <a:ext uri="http://customooxmlschemas.google.com/">
                      <go:slidesCustomData xmlns:go="http://customooxmlschemas.google.com/" textRoundtripDataId="24"/>
                    </a:ext>
                  </a:extLst>
                </a:rPr>
                <a:t>ompany</a:t>
              </a:r>
              <a:r>
                <a:rPr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s-MX" sz="1600" u="sng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reserves a date</a:t>
              </a:r>
              <a:r>
                <a:rPr lang="es-MX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for their target validation service to begin. </a:t>
              </a:r>
              <a:endPara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1255" name="Google Shape;1255;p50"/>
            <p:cNvGrpSpPr/>
            <p:nvPr/>
          </p:nvGrpSpPr>
          <p:grpSpPr>
            <a:xfrm>
              <a:off x="2671800" y="3068430"/>
              <a:ext cx="347155" cy="347155"/>
              <a:chOff x="3157188" y="909150"/>
              <a:chExt cx="470400" cy="470400"/>
            </a:xfrm>
          </p:grpSpPr>
          <p:sp>
            <p:nvSpPr>
              <p:cNvPr id="1256" name="Google Shape;1256;p50"/>
              <p:cNvSpPr/>
              <p:nvPr/>
            </p:nvSpPr>
            <p:spPr>
              <a:xfrm>
                <a:off x="3157188" y="909150"/>
                <a:ext cx="470400" cy="470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50"/>
              <p:cNvSpPr/>
              <p:nvPr/>
            </p:nvSpPr>
            <p:spPr>
              <a:xfrm>
                <a:off x="3243138" y="995100"/>
                <a:ext cx="298500" cy="298500"/>
              </a:xfrm>
              <a:prstGeom prst="mathPlus">
                <a:avLst>
                  <a:gd fmla="val 9900" name="adj1"/>
                </a:avLst>
              </a:prstGeom>
              <a:solidFill>
                <a:srgbClr val="9225A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58" name="Google Shape;1258;p50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9" name="Google Shape;1259;p50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3: SUBMIT | TARGET VALIDATION PROCESS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260" name="Google Shape;1260;p50"/>
          <p:cNvGrpSpPr/>
          <p:nvPr/>
        </p:nvGrpSpPr>
        <p:grpSpPr>
          <a:xfrm>
            <a:off x="5281389" y="3050962"/>
            <a:ext cx="347155" cy="347155"/>
            <a:chOff x="3157188" y="909150"/>
            <a:chExt cx="470400" cy="470400"/>
          </a:xfrm>
        </p:grpSpPr>
        <p:sp>
          <p:nvSpPr>
            <p:cNvPr id="1261" name="Google Shape;1261;p50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0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9225A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51"/>
          <p:cNvSpPr txBox="1"/>
          <p:nvPr/>
        </p:nvSpPr>
        <p:spPr>
          <a:xfrm>
            <a:off x="5942704" y="1700571"/>
            <a:ext cx="5854200" cy="4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Companies reserve a slot to have targets validated through the </a:t>
            </a:r>
            <a:r>
              <a:rPr b="1" i="0" lang="es-MX" sz="18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validation booking system</a:t>
            </a:r>
            <a:r>
              <a:rPr b="0" i="0" lang="es-MX" sz="14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4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booking system allows companies to:</a:t>
            </a:r>
            <a:endParaRPr b="0" i="0" sz="14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Raleway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Upload their complete submission forms to the SBTi.</a:t>
            </a:r>
            <a:endParaRPr b="0" i="0" sz="14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Raleway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Screen</a:t>
            </a: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questions to confirm </a:t>
            </a: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submission is in line with basic SBTi requirements.</a:t>
            </a:r>
            <a:endParaRPr b="0" i="0" sz="14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Raleway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Reserve a date for their SBTi target validation service to begin.</a:t>
            </a:r>
            <a:endParaRPr b="0" i="0" sz="14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132"/>
              </a:buClr>
              <a:buSzPts val="1800"/>
              <a:buFont typeface="Raleway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Provide payment information</a:t>
            </a: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400" u="none" cap="none" strike="noStrike">
              <a:solidFill>
                <a:srgbClr val="3331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8" name="Google Shape;1268;p51"/>
          <p:cNvPicPr preferRelativeResize="0"/>
          <p:nvPr/>
        </p:nvPicPr>
        <p:blipFill rotWithShape="1">
          <a:blip r:embed="rId4">
            <a:alphaModFix/>
          </a:blip>
          <a:srcRect b="0" l="4391" r="4018" t="0"/>
          <a:stretch/>
        </p:blipFill>
        <p:spPr>
          <a:xfrm>
            <a:off x="572857" y="1818295"/>
            <a:ext cx="4533876" cy="38394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69" name="Google Shape;1269;p51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70" name="Google Shape;1270;p51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3: SUBMIT | TARGET VALIDATION BOOKING SYSTEM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52"/>
          <p:cNvGrpSpPr/>
          <p:nvPr/>
        </p:nvGrpSpPr>
        <p:grpSpPr>
          <a:xfrm>
            <a:off x="2289800" y="1413352"/>
            <a:ext cx="7612400" cy="4640896"/>
            <a:chOff x="2503036" y="1464235"/>
            <a:chExt cx="7612400" cy="4640896"/>
          </a:xfrm>
        </p:grpSpPr>
        <p:cxnSp>
          <p:nvCxnSpPr>
            <p:cNvPr id="1276" name="Google Shape;1276;p52"/>
            <p:cNvCxnSpPr>
              <a:endCxn id="1277" idx="0"/>
            </p:cNvCxnSpPr>
            <p:nvPr/>
          </p:nvCxnSpPr>
          <p:spPr>
            <a:xfrm>
              <a:off x="5896523" y="4721963"/>
              <a:ext cx="242100" cy="579900"/>
            </a:xfrm>
            <a:prstGeom prst="straightConnector1">
              <a:avLst/>
            </a:prstGeom>
            <a:noFill/>
            <a:ln cap="flat" cmpd="sng" w="9525">
              <a:solidFill>
                <a:srgbClr val="5D266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278" name="Google Shape;1278;p52"/>
            <p:cNvCxnSpPr>
              <a:endCxn id="1279" idx="0"/>
            </p:cNvCxnSpPr>
            <p:nvPr/>
          </p:nvCxnSpPr>
          <p:spPr>
            <a:xfrm flipH="1">
              <a:off x="4486250" y="4696031"/>
              <a:ext cx="267000" cy="603600"/>
            </a:xfrm>
            <a:prstGeom prst="straightConnector1">
              <a:avLst/>
            </a:prstGeom>
            <a:noFill/>
            <a:ln cap="flat" cmpd="sng" w="9525">
              <a:solidFill>
                <a:srgbClr val="5D266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280" name="Google Shape;1280;p52"/>
            <p:cNvCxnSpPr>
              <a:stCxn id="1281" idx="2"/>
              <a:endCxn id="1282" idx="1"/>
            </p:cNvCxnSpPr>
            <p:nvPr/>
          </p:nvCxnSpPr>
          <p:spPr>
            <a:xfrm flipH="1" rot="10800000">
              <a:off x="3203536" y="2136962"/>
              <a:ext cx="812700" cy="1593900"/>
            </a:xfrm>
            <a:prstGeom prst="bentConnector5">
              <a:avLst>
                <a:gd fmla="val 28128" name="adj1"/>
                <a:gd fmla="val -773" name="adj2"/>
                <a:gd fmla="val 71884" name="adj3"/>
              </a:avLst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81" name="Google Shape;1281;p52"/>
            <p:cNvSpPr/>
            <p:nvPr/>
          </p:nvSpPr>
          <p:spPr>
            <a:xfrm rot="-5400000">
              <a:off x="692536" y="3380612"/>
              <a:ext cx="4321500" cy="700500"/>
            </a:xfrm>
            <a:prstGeom prst="roundRect">
              <a:avLst>
                <a:gd fmla="val 16667" name="adj"/>
              </a:avLst>
            </a:prstGeom>
            <a:solidFill>
              <a:srgbClr val="5C266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33"/>
                <a:buFont typeface="Arial"/>
                <a:buNone/>
              </a:pPr>
              <a:r>
                <a:rPr b="1" i="0" lang="es-MX" sz="1733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Types of Net-Zero Submissions</a:t>
              </a:r>
              <a:r>
                <a:rPr b="0" i="0" lang="es-MX" sz="1733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endParaRPr b="0" i="0" sz="1733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4016236" y="1786652"/>
              <a:ext cx="2694000" cy="700500"/>
            </a:xfrm>
            <a:prstGeom prst="roundRect">
              <a:avLst>
                <a:gd fmla="val 16667" name="adj"/>
              </a:avLst>
            </a:prstGeom>
            <a:solidFill>
              <a:srgbClr val="344EA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Net Zero Submission</a:t>
              </a:r>
              <a:r>
                <a:rPr b="0" i="0" lang="es-MX" sz="16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(Long-Term Targets)*</a:t>
              </a:r>
              <a:endPara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016236" y="3987496"/>
              <a:ext cx="2694000" cy="1028400"/>
            </a:xfrm>
            <a:prstGeom prst="roundRect">
              <a:avLst>
                <a:gd fmla="val 16667" name="adj"/>
              </a:avLst>
            </a:prstGeom>
            <a:solidFill>
              <a:srgbClr val="344EA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Net Zero Package Submission</a:t>
              </a:r>
              <a:r>
                <a:rPr b="0" i="0" lang="es-MX" sz="16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               (Near and Long-Term Targets) </a:t>
              </a:r>
              <a:endParaRPr b="0" i="0" sz="1467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7421436" y="1464235"/>
              <a:ext cx="2694000" cy="700500"/>
            </a:xfrm>
            <a:prstGeom prst="roundRect">
              <a:avLst>
                <a:gd fmla="val 16667" name="adj"/>
              </a:avLst>
            </a:prstGeom>
            <a:solidFill>
              <a:srgbClr val="98C4D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s-MX" sz="1467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60 days for validation, but may be completed sooner</a:t>
              </a:r>
              <a:endParaRPr b="0" sz="1467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7421436" y="2230151"/>
              <a:ext cx="2694000" cy="1153500"/>
            </a:xfrm>
            <a:prstGeom prst="roundRect">
              <a:avLst>
                <a:gd fmla="val 16667" name="adj"/>
              </a:avLst>
            </a:prstGeom>
            <a:solidFill>
              <a:srgbClr val="98C4D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s-MX" sz="1467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Can include multiple  phases of review if there are outstanding questions about pre-existing near-term targets</a:t>
              </a:r>
              <a:endParaRPr b="0" sz="1467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7421436" y="3679261"/>
              <a:ext cx="2694000" cy="700500"/>
            </a:xfrm>
            <a:prstGeom prst="roundRect">
              <a:avLst>
                <a:gd fmla="val 16667" name="adj"/>
              </a:avLst>
            </a:prstGeom>
            <a:solidFill>
              <a:srgbClr val="98C4D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s-MX" sz="1467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60 days for validation</a:t>
              </a:r>
              <a:endParaRPr b="0" sz="1467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7421436" y="4427469"/>
              <a:ext cx="2694000" cy="1283100"/>
            </a:xfrm>
            <a:prstGeom prst="roundRect">
              <a:avLst>
                <a:gd fmla="val 16667" name="adj"/>
              </a:avLst>
            </a:prstGeom>
            <a:solidFill>
              <a:srgbClr val="98C4D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s-MX" sz="1467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Several phases of review necessary; near-term targets are evaluated first to ensure they are in line with NZ criteria</a:t>
              </a:r>
              <a:endParaRPr b="0" sz="1467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cxnSp>
          <p:nvCxnSpPr>
            <p:cNvPr id="1288" name="Google Shape;1288;p52"/>
            <p:cNvCxnSpPr>
              <a:stCxn id="1282" idx="3"/>
              <a:endCxn id="1284" idx="1"/>
            </p:cNvCxnSpPr>
            <p:nvPr/>
          </p:nvCxnSpPr>
          <p:spPr>
            <a:xfrm flipH="1" rot="10800000">
              <a:off x="6710236" y="1814402"/>
              <a:ext cx="711300" cy="3225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89" name="Google Shape;1289;p52"/>
            <p:cNvCxnSpPr>
              <a:stCxn id="1282" idx="3"/>
              <a:endCxn id="1285" idx="1"/>
            </p:cNvCxnSpPr>
            <p:nvPr/>
          </p:nvCxnSpPr>
          <p:spPr>
            <a:xfrm>
              <a:off x="6710236" y="2136902"/>
              <a:ext cx="711300" cy="6699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90" name="Google Shape;1290;p52"/>
            <p:cNvCxnSpPr>
              <a:stCxn id="1286" idx="1"/>
              <a:endCxn id="1283" idx="3"/>
            </p:cNvCxnSpPr>
            <p:nvPr/>
          </p:nvCxnSpPr>
          <p:spPr>
            <a:xfrm flipH="1">
              <a:off x="6710136" y="4029511"/>
              <a:ext cx="711300" cy="4722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91" name="Google Shape;1291;p52"/>
            <p:cNvCxnSpPr>
              <a:stCxn id="1287" idx="1"/>
              <a:endCxn id="1283" idx="3"/>
            </p:cNvCxnSpPr>
            <p:nvPr/>
          </p:nvCxnSpPr>
          <p:spPr>
            <a:xfrm rot="10800000">
              <a:off x="6710136" y="4501719"/>
              <a:ext cx="711300" cy="5673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79" name="Google Shape;1279;p52"/>
            <p:cNvSpPr/>
            <p:nvPr/>
          </p:nvSpPr>
          <p:spPr>
            <a:xfrm>
              <a:off x="3744650" y="5299631"/>
              <a:ext cx="1483200" cy="805500"/>
            </a:xfrm>
            <a:prstGeom prst="roundRect">
              <a:avLst>
                <a:gd fmla="val 16667" name="adj"/>
              </a:avLst>
            </a:prstGeom>
            <a:solidFill>
              <a:srgbClr val="D8D8D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s-MX" sz="13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Near-term update + 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s-MX" sz="13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NZ submission </a:t>
              </a:r>
              <a:endParaRPr b="0" i="0" sz="1167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5397023" y="5301863"/>
              <a:ext cx="1483200" cy="803100"/>
            </a:xfrm>
            <a:prstGeom prst="roundRect">
              <a:avLst>
                <a:gd fmla="val 16667" name="adj"/>
              </a:avLst>
            </a:prstGeom>
            <a:solidFill>
              <a:srgbClr val="D8D8D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s-MX" sz="13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Near-term submission + NZ submission </a:t>
              </a:r>
              <a:endParaRPr b="0" i="0" sz="1167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4300230" y="2702295"/>
              <a:ext cx="2087100" cy="83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s-MX" sz="11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* Only an option if your company already has SBTi validated near-term targets aligned with the NZ standard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4016136" y="2557913"/>
              <a:ext cx="2694000" cy="1083600"/>
            </a:xfrm>
            <a:prstGeom prst="ellipse">
              <a:avLst/>
            </a:prstGeom>
            <a:noFill/>
            <a:ln cap="flat" cmpd="sng" w="12700">
              <a:solidFill>
                <a:srgbClr val="CF414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4" name="Google Shape;1294;p52"/>
            <p:cNvCxnSpPr/>
            <p:nvPr/>
          </p:nvCxnSpPr>
          <p:spPr>
            <a:xfrm flipH="1" rot="-5400000">
              <a:off x="3191446" y="3685656"/>
              <a:ext cx="1419300" cy="212700"/>
            </a:xfrm>
            <a:prstGeom prst="bentConnector2">
              <a:avLst/>
            </a:prstGeom>
            <a:noFill/>
            <a:ln cap="flat" cmpd="sng" w="9525">
              <a:solidFill>
                <a:srgbClr val="BDBDB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95" name="Google Shape;1295;p52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6" name="Google Shape;1296;p52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3: SUBMIT | TARGET VALIDATION SERVICE FOR NET</a:t>
            </a: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-</a:t>
            </a: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ZERO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3"/>
          <p:cNvSpPr/>
          <p:nvPr/>
        </p:nvSpPr>
        <p:spPr>
          <a:xfrm>
            <a:off x="-16025" y="5705125"/>
            <a:ext cx="12207900" cy="78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3"/>
          <p:cNvSpPr/>
          <p:nvPr/>
        </p:nvSpPr>
        <p:spPr>
          <a:xfrm flipH="1" rot="10800000">
            <a:off x="8082100" y="1589926"/>
            <a:ext cx="3934500" cy="43314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761E8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53"/>
          <p:cNvSpPr txBox="1"/>
          <p:nvPr/>
        </p:nvSpPr>
        <p:spPr>
          <a:xfrm>
            <a:off x="8232350" y="1834346"/>
            <a:ext cx="35994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700" u="sng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Net-Zero Tool </a:t>
            </a:r>
            <a:endParaRPr b="1" i="0" sz="1700" u="sng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04" name="Google Shape;1304;p53"/>
          <p:cNvSpPr/>
          <p:nvPr/>
        </p:nvSpPr>
        <p:spPr>
          <a:xfrm>
            <a:off x="4155500" y="1589700"/>
            <a:ext cx="3934500" cy="43317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CA92D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53"/>
          <p:cNvSpPr txBox="1"/>
          <p:nvPr/>
        </p:nvSpPr>
        <p:spPr>
          <a:xfrm>
            <a:off x="4552900" y="1787915"/>
            <a:ext cx="31686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700" u="sng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Net-Zero Target Submission Form Part II (Excel) </a:t>
            </a:r>
            <a:endParaRPr b="1" i="0" sz="1700" u="sng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06" name="Google Shape;1306;p53"/>
          <p:cNvSpPr/>
          <p:nvPr/>
        </p:nvSpPr>
        <p:spPr>
          <a:xfrm flipH="1" rot="10800000">
            <a:off x="215700" y="1599525"/>
            <a:ext cx="3934800" cy="43218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E4C7E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53"/>
          <p:cNvSpPr txBox="1"/>
          <p:nvPr/>
        </p:nvSpPr>
        <p:spPr>
          <a:xfrm>
            <a:off x="360400" y="1787962"/>
            <a:ext cx="34347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700" cap="none" strike="noStrike">
                <a:solidFill>
                  <a:srgbClr val="33313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1" i="0" lang="es-MX" sz="1700" u="sng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Net-Zero Target Submission Form Part I (Word) </a:t>
            </a:r>
            <a:endParaRPr b="1" i="0" sz="1700" u="sng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308" name="Google Shape;1308;p53"/>
          <p:cNvGrpSpPr/>
          <p:nvPr/>
        </p:nvGrpSpPr>
        <p:grpSpPr>
          <a:xfrm>
            <a:off x="3960351" y="3741065"/>
            <a:ext cx="439700" cy="451801"/>
            <a:chOff x="3080340" y="872233"/>
            <a:chExt cx="671400" cy="507300"/>
          </a:xfrm>
        </p:grpSpPr>
        <p:sp>
          <p:nvSpPr>
            <p:cNvPr id="1309" name="Google Shape;1309;p53"/>
            <p:cNvSpPr/>
            <p:nvPr/>
          </p:nvSpPr>
          <p:spPr>
            <a:xfrm>
              <a:off x="3080340" y="872233"/>
              <a:ext cx="671400" cy="507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3"/>
            <p:cNvSpPr/>
            <p:nvPr/>
          </p:nvSpPr>
          <p:spPr>
            <a:xfrm>
              <a:off x="3176486" y="995100"/>
              <a:ext cx="466994" cy="298500"/>
            </a:xfrm>
            <a:prstGeom prst="mathPlus">
              <a:avLst>
                <a:gd fmla="val 9900" name="adj1"/>
              </a:avLst>
            </a:prstGeom>
            <a:solidFill>
              <a:srgbClr val="9225A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11" name="Google Shape;1311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17551" y="4423286"/>
            <a:ext cx="2063645" cy="1797676"/>
          </a:xfrm>
          <a:prstGeom prst="rect">
            <a:avLst/>
          </a:prstGeom>
          <a:noFill/>
          <a:ln cap="sq" cmpd="sng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8240"/>
              </a:srgbClr>
            </a:outerShdw>
          </a:effectLst>
        </p:spPr>
      </p:pic>
      <p:sp>
        <p:nvSpPr>
          <p:cNvPr id="1312" name="Google Shape;1312;p53"/>
          <p:cNvSpPr/>
          <p:nvPr/>
        </p:nvSpPr>
        <p:spPr>
          <a:xfrm>
            <a:off x="8547474" y="2670150"/>
            <a:ext cx="3167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Data needed to calculate net-zero target with the SBTi Tool: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●"/>
            </a:pPr>
            <a:r>
              <a:rPr lang="es-MX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Scope 1, 2 &amp; 3 emission inventory (broken down by activity/sector if modelling multiple targets).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Char char="●"/>
            </a:pPr>
            <a:r>
              <a:rPr lang="es-MX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Base year and base y</a:t>
            </a:r>
            <a:r>
              <a:rPr i="0" lang="es-MX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ear </a:t>
            </a:r>
            <a:r>
              <a:rPr lang="es-MX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i="0" lang="es-MX" sz="12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utput.</a:t>
            </a:r>
            <a:endParaRPr i="0" sz="1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3" name="Google Shape;1313;p53"/>
          <p:cNvSpPr/>
          <p:nvPr/>
        </p:nvSpPr>
        <p:spPr>
          <a:xfrm>
            <a:off x="215700" y="6409450"/>
            <a:ext cx="11742600" cy="265200"/>
          </a:xfrm>
          <a:prstGeom prst="rect">
            <a:avLst/>
          </a:prstGeom>
          <a:solidFill>
            <a:srgbClr val="D8D8D8"/>
          </a:solidFill>
          <a:ln cap="flat" cmpd="sng" w="2857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MX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Companies pursuing net-zero package submissions must also submit a near-term target update</a:t>
            </a:r>
            <a:r>
              <a:rPr lang="es-MX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b="0" i="0" lang="es-MX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submission form.</a:t>
            </a:r>
            <a:r>
              <a:rPr b="0" i="0" lang="es-MX" sz="15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53"/>
          <p:cNvSpPr/>
          <p:nvPr/>
        </p:nvSpPr>
        <p:spPr>
          <a:xfrm>
            <a:off x="661205" y="6434663"/>
            <a:ext cx="218100" cy="214800"/>
          </a:xfrm>
          <a:prstGeom prst="star4">
            <a:avLst>
              <a:gd fmla="val 125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9"/>
              <a:buFont typeface="Arial"/>
              <a:buNone/>
            </a:pPr>
            <a:r>
              <a:t/>
            </a:r>
            <a:endParaRPr b="0" i="0" sz="116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53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6" name="Google Shape;1316;p53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3: SUBMIT | DOCUMENTS FOR NET-ZERO TARGET VALIDATION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317" name="Google Shape;1317;p53"/>
          <p:cNvGrpSpPr/>
          <p:nvPr/>
        </p:nvGrpSpPr>
        <p:grpSpPr>
          <a:xfrm>
            <a:off x="7897326" y="3741065"/>
            <a:ext cx="439700" cy="451801"/>
            <a:chOff x="3080340" y="872233"/>
            <a:chExt cx="671400" cy="507300"/>
          </a:xfrm>
        </p:grpSpPr>
        <p:sp>
          <p:nvSpPr>
            <p:cNvPr id="1318" name="Google Shape;1318;p53"/>
            <p:cNvSpPr/>
            <p:nvPr/>
          </p:nvSpPr>
          <p:spPr>
            <a:xfrm>
              <a:off x="3080340" y="872233"/>
              <a:ext cx="671400" cy="507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3"/>
            <p:cNvSpPr/>
            <p:nvPr/>
          </p:nvSpPr>
          <p:spPr>
            <a:xfrm>
              <a:off x="3176486" y="995100"/>
              <a:ext cx="467100" cy="298500"/>
            </a:xfrm>
            <a:prstGeom prst="mathPlus">
              <a:avLst>
                <a:gd fmla="val 9900" name="adj1"/>
              </a:avLst>
            </a:prstGeom>
            <a:solidFill>
              <a:srgbClr val="9225A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20" name="Google Shape;1320;p53"/>
          <p:cNvPicPr preferRelativeResize="0"/>
          <p:nvPr/>
        </p:nvPicPr>
        <p:blipFill rotWithShape="1">
          <a:blip r:embed="rId8">
            <a:alphaModFix/>
          </a:blip>
          <a:srcRect b="7743" l="32831" r="38267" t="20422"/>
          <a:stretch/>
        </p:blipFill>
        <p:spPr>
          <a:xfrm>
            <a:off x="119600" y="2948587"/>
            <a:ext cx="1650125" cy="2306026"/>
          </a:xfrm>
          <a:prstGeom prst="rect">
            <a:avLst/>
          </a:prstGeom>
          <a:noFill/>
          <a:ln cap="sq" cmpd="sng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8240"/>
              </a:srgbClr>
            </a:outerShdw>
          </a:effectLst>
        </p:spPr>
      </p:pic>
      <p:sp>
        <p:nvSpPr>
          <p:cNvPr id="1321" name="Google Shape;1321;p53"/>
          <p:cNvSpPr txBox="1"/>
          <p:nvPr/>
        </p:nvSpPr>
        <p:spPr>
          <a:xfrm>
            <a:off x="2012063" y="2670150"/>
            <a:ext cx="1901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Contains questions about: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i="0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Validation type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i="0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Business activities 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i="0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Bioenergy emissions 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i="0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Exclusions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i="0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Near-term and long-term target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i="0" lang="es-MX" sz="12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Neutralization/Beyond Value Chain Mitigation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2" name="Google Shape;1322;p53"/>
          <p:cNvSpPr txBox="1"/>
          <p:nvPr/>
        </p:nvSpPr>
        <p:spPr>
          <a:xfrm>
            <a:off x="4493476" y="2670150"/>
            <a:ext cx="3168000" cy="14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0000" spcFirstLastPara="1" rIns="91425" wrap="square" tIns="45700">
            <a:spAutoFit/>
          </a:bodyPr>
          <a:lstStyle/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lang="es-MX" sz="12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Companies enter full GHG inventory for base year and most recent year (including optional, bioenergy, and FLAG emissions). </a:t>
            </a:r>
            <a:endParaRPr sz="12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200"/>
              <a:buFont typeface="Raleway"/>
              <a:buChar char="●"/>
            </a:pPr>
            <a:r>
              <a:rPr lang="es-MX" sz="12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Auto-calculates boundary coverage of targets.</a:t>
            </a:r>
            <a:endParaRPr i="0" sz="12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323" name="Google Shape;1323;p53"/>
          <p:cNvGrpSpPr/>
          <p:nvPr/>
        </p:nvGrpSpPr>
        <p:grpSpPr>
          <a:xfrm>
            <a:off x="5165755" y="4423286"/>
            <a:ext cx="1901016" cy="1797652"/>
            <a:chOff x="4496286" y="2467896"/>
            <a:chExt cx="1766087" cy="1670060"/>
          </a:xfrm>
        </p:grpSpPr>
        <p:pic>
          <p:nvPicPr>
            <p:cNvPr id="1324" name="Google Shape;1324;p53"/>
            <p:cNvPicPr preferRelativeResize="0"/>
            <p:nvPr/>
          </p:nvPicPr>
          <p:blipFill rotWithShape="1">
            <a:blip r:embed="rId9">
              <a:alphaModFix/>
            </a:blip>
            <a:srcRect b="6186" l="1277" r="58302" t="25827"/>
            <a:stretch/>
          </p:blipFill>
          <p:spPr>
            <a:xfrm>
              <a:off x="4496286" y="2467896"/>
              <a:ext cx="1766087" cy="1670060"/>
            </a:xfrm>
            <a:prstGeom prst="rect">
              <a:avLst/>
            </a:prstGeom>
            <a:noFill/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5000" kx="195054" rotWithShape="0" algn="tl" dir="12900000" dist="50800" ky="144987">
                <a:srgbClr val="000000">
                  <a:alpha val="28240"/>
                </a:srgbClr>
              </a:outerShdw>
            </a:effectLst>
          </p:spPr>
        </p:pic>
        <p:sp>
          <p:nvSpPr>
            <p:cNvPr id="1325" name="Google Shape;1325;p53"/>
            <p:cNvSpPr/>
            <p:nvPr/>
          </p:nvSpPr>
          <p:spPr>
            <a:xfrm>
              <a:off x="4557864" y="2467896"/>
              <a:ext cx="417493" cy="3104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26" name="Google Shape;1326;p5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53232" y="2502901"/>
              <a:ext cx="404941" cy="2321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" name="Google Shape;1331;p54"/>
          <p:cNvGrpSpPr/>
          <p:nvPr/>
        </p:nvGrpSpPr>
        <p:grpSpPr>
          <a:xfrm>
            <a:off x="8339146" y="1909881"/>
            <a:ext cx="3472607" cy="3280318"/>
            <a:chOff x="6254516" y="1318142"/>
            <a:chExt cx="2604522" cy="2460300"/>
          </a:xfrm>
        </p:grpSpPr>
        <p:sp>
          <p:nvSpPr>
            <p:cNvPr id="1332" name="Google Shape;1332;p54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9225A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33" name="Google Shape;1333;p54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294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MX" sz="1400" u="none" cap="none" strike="noStrike">
                  <a:solidFill>
                    <a:srgbClr val="9225A5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b="1" i="0" sz="1400" u="none" cap="none" strike="noStrike">
                <a:solidFill>
                  <a:srgbClr val="9225A5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34" name="Google Shape;1334;p54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COMMUNICATING DECISION AND FEEDBACK</a:t>
              </a:r>
              <a:endParaRPr b="1" i="0" sz="15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35" name="Google Shape;1335;p54"/>
            <p:cNvSpPr txBox="1"/>
            <p:nvPr/>
          </p:nvSpPr>
          <p:spPr>
            <a:xfrm rot="-2700000">
              <a:off x="6788358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1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The company receives a target validation report and a decision letter  within 30 working days for near-term targets and 60 working days for long-term targets (with a 2 day turnaround for queries)</a:t>
              </a:r>
              <a:endParaRPr b="1"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336" name="Google Shape;1336;p54"/>
          <p:cNvGrpSpPr/>
          <p:nvPr/>
        </p:nvGrpSpPr>
        <p:grpSpPr>
          <a:xfrm>
            <a:off x="6348396" y="1909881"/>
            <a:ext cx="3472608" cy="3280318"/>
            <a:chOff x="4761417" y="1318142"/>
            <a:chExt cx="2604523" cy="2460300"/>
          </a:xfrm>
        </p:grpSpPr>
        <p:sp>
          <p:nvSpPr>
            <p:cNvPr id="1337" name="Google Shape;1337;p54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7F209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294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MX" sz="1400" u="none" cap="none" strike="noStrike">
                  <a:solidFill>
                    <a:srgbClr val="7F2090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b="1" i="0" sz="1400" u="none" cap="none" strike="noStrike">
                <a:solidFill>
                  <a:srgbClr val="7F209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39" name="Google Shape;1339;p54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TARGET VALIDATION TEAM DISCUSS</a:t>
              </a:r>
              <a:endParaRPr b="1" i="0" sz="15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40" name="Google Shape;1340;p54"/>
            <p:cNvSpPr txBox="1"/>
            <p:nvPr/>
          </p:nvSpPr>
          <p:spPr>
            <a:xfrm rot="-2700000">
              <a:off x="5295260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1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Target validation team discusses  the target and the desk review completed by the lead reviewer in a weekly meeting</a:t>
              </a:r>
              <a:endParaRPr b="1"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341" name="Google Shape;1341;p54"/>
          <p:cNvGrpSpPr/>
          <p:nvPr/>
        </p:nvGrpSpPr>
        <p:grpSpPr>
          <a:xfrm>
            <a:off x="4359558" y="1909881"/>
            <a:ext cx="3472606" cy="3280318"/>
            <a:chOff x="3269750" y="1318142"/>
            <a:chExt cx="2604523" cy="2460300"/>
          </a:xfrm>
        </p:grpSpPr>
        <p:sp>
          <p:nvSpPr>
            <p:cNvPr id="1342" name="Google Shape;1342;p54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761E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294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MX" sz="1400" u="none" cap="none" strike="noStrike">
                  <a:solidFill>
                    <a:srgbClr val="761E86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b="1" i="0" sz="1400" u="none" cap="none" strike="noStrike">
                <a:solidFill>
                  <a:srgbClr val="761E86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44" name="Google Shape;1344;p54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APPOINTED APPROVER REVIEW</a:t>
              </a:r>
              <a:endParaRPr b="1" i="0" sz="15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45" name="Google Shape;1345;p54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1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Appointed approver reviews the assessment done by the lead reviewer  </a:t>
              </a:r>
              <a:endParaRPr b="1"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346" name="Google Shape;1346;p54"/>
          <p:cNvGrpSpPr/>
          <p:nvPr/>
        </p:nvGrpSpPr>
        <p:grpSpPr>
          <a:xfrm>
            <a:off x="2368774" y="1909881"/>
            <a:ext cx="3472606" cy="3280318"/>
            <a:chOff x="1776625" y="1318142"/>
            <a:chExt cx="2604523" cy="2460300"/>
          </a:xfrm>
        </p:grpSpPr>
        <p:grpSp>
          <p:nvGrpSpPr>
            <p:cNvPr id="1347" name="Google Shape;1347;p54"/>
            <p:cNvGrpSpPr/>
            <p:nvPr/>
          </p:nvGrpSpPr>
          <p:grpSpPr>
            <a:xfrm>
              <a:off x="1776625" y="1318142"/>
              <a:ext cx="2604523" cy="2460300"/>
              <a:chOff x="1776625" y="1318142"/>
              <a:chExt cx="2604523" cy="2460300"/>
            </a:xfrm>
          </p:grpSpPr>
          <p:sp>
            <p:nvSpPr>
              <p:cNvPr id="1348" name="Google Shape;1348;p54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fmla="val 50000" name="adj"/>
                </a:avLst>
              </a:prstGeom>
              <a:solidFill>
                <a:srgbClr val="701C7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349" name="Google Shape;1349;p54"/>
              <p:cNvSpPr txBox="1"/>
              <p:nvPr/>
            </p:nvSpPr>
            <p:spPr>
              <a:xfrm rot="-2700000">
                <a:off x="1899549" y="2297849"/>
                <a:ext cx="237630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s-MX" sz="15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LEAD REVIEWER DESK REVIEW</a:t>
                </a:r>
                <a:endParaRPr b="1" i="0" sz="15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350" name="Google Shape;1350;p54"/>
              <p:cNvSpPr txBox="1"/>
              <p:nvPr/>
            </p:nvSpPr>
            <p:spPr>
              <a:xfrm rot="-2700000">
                <a:off x="2310468" y="2571061"/>
                <a:ext cx="2242660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s-MX" sz="1100" u="none" cap="none" strike="noStrike">
                    <a:solidFill>
                      <a:srgbClr val="000000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Lead reviewer performs the desk review to access the targets against the SBTi criteria and sends queries if needed  </a:t>
                </a:r>
                <a:endParaRPr b="1" i="0" sz="11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1351" name="Google Shape;1351;p54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294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MX" sz="1400" u="none" cap="none" strike="noStrike">
                  <a:solidFill>
                    <a:srgbClr val="701C7F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b="1" i="0" sz="1400" u="none" cap="none" strike="noStrike">
                <a:solidFill>
                  <a:srgbClr val="701C7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352" name="Google Shape;1352;p54"/>
          <p:cNvGrpSpPr/>
          <p:nvPr/>
        </p:nvGrpSpPr>
        <p:grpSpPr>
          <a:xfrm>
            <a:off x="379936" y="1909879"/>
            <a:ext cx="3472605" cy="3280318"/>
            <a:chOff x="284959" y="1318142"/>
            <a:chExt cx="2604522" cy="2460300"/>
          </a:xfrm>
        </p:grpSpPr>
        <p:sp>
          <p:nvSpPr>
            <p:cNvPr id="1353" name="Google Shape;1353;p54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55156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294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MX" sz="1400" u="none" cap="none" strike="noStrike">
                  <a:solidFill>
                    <a:srgbClr val="551561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b="1" i="0" sz="1400" u="none" cap="none" strike="noStrike">
                <a:solidFill>
                  <a:srgbClr val="55156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55" name="Google Shape;1355;p54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INITIAL SCREENING </a:t>
              </a:r>
              <a:endParaRPr b="1" i="0" sz="15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56" name="Google Shape;1356;p54"/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MX" sz="11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To determine if all necessary information is provided and/or to assess if the target meets the basic criteria</a:t>
              </a:r>
              <a:endParaRPr b="1"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357" name="Google Shape;1357;p54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58" name="Google Shape;1358;p54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3: SUBMIT | TARGET VALIDATION PROCESS DETAILED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55"/>
          <p:cNvSpPr/>
          <p:nvPr/>
        </p:nvSpPr>
        <p:spPr>
          <a:xfrm>
            <a:off x="-18750" y="4509300"/>
            <a:ext cx="12192000" cy="23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364" name="Google Shape;1364;p55"/>
          <p:cNvGraphicFramePr/>
          <p:nvPr/>
        </p:nvGraphicFramePr>
        <p:xfrm>
          <a:off x="380537" y="46648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{AE21DABA-2394-417B-B3AE-C8662CEFEF3B}</a:tableStyleId>
              </a:tblPr>
              <a:tblGrid>
                <a:gridCol w="5483875"/>
                <a:gridCol w="5794725"/>
              </a:tblGrid>
              <a:tr h="284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MX" sz="1600" cap="none" strike="noStrik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False Net-Zero Claim</a:t>
                      </a:r>
                      <a:endParaRPr b="1" sz="1200" cap="none" strike="noStrik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779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MX" sz="1600" cap="none" strike="noStrik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Accurate Net-Zero Claim</a:t>
                      </a:r>
                      <a:endParaRPr b="1" sz="1200" cap="none" strike="noStrik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C266D"/>
                    </a:solidFill>
                  </a:tcPr>
                </a:tc>
              </a:tr>
              <a:tr h="387400">
                <a:tc>
                  <a:txBody>
                    <a:bodyPr/>
                    <a:lstStyle/>
                    <a:p>
                      <a:pPr indent="0" lvl="0" marL="108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200" u="none" cap="none" strike="noStrike">
                          <a:solidFill>
                            <a:srgbClr val="33313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Our company has already achieved net-zero emissions because we offset our entire emissions footprint.</a:t>
                      </a:r>
                      <a:endParaRPr sz="1200" u="none" cap="none" strike="noStrike">
                        <a:solidFill>
                          <a:srgbClr val="33313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77932">
                        <a:alpha val="12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08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Raleway"/>
                        <a:buNone/>
                      </a:pPr>
                      <a:r>
                        <a:rPr lang="es-MX" sz="1200" u="none" cap="none" strike="noStrike">
                          <a:solidFill>
                            <a:srgbClr val="33313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 addition to our net-zero emissions targets that promote direct reductions, our company has invested in beyond value chain mitigation. </a:t>
                      </a:r>
                      <a:endParaRPr sz="1200" u="none" cap="none" strike="noStrike">
                        <a:solidFill>
                          <a:srgbClr val="33313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5D266D">
                        <a:alpha val="11390"/>
                      </a:srgbClr>
                    </a:solidFill>
                  </a:tcPr>
                </a:tc>
              </a:tr>
              <a:tr h="697300">
                <a:tc>
                  <a:txBody>
                    <a:bodyPr/>
                    <a:lstStyle/>
                    <a:p>
                      <a:pPr indent="0" lvl="0" marL="108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Raleway"/>
                        <a:buNone/>
                      </a:pPr>
                      <a:r>
                        <a:rPr lang="es-MX" sz="1200" u="none" cap="none" strike="noStrike">
                          <a:solidFill>
                            <a:srgbClr val="33313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Our company will be net-zero as soon as we reduce emissions 90% across scopes 1 and 2.</a:t>
                      </a:r>
                      <a:endParaRPr sz="1200" u="none" cap="none" strike="noStrike">
                        <a:solidFill>
                          <a:srgbClr val="33313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77932">
                        <a:alpha val="12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08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Raleway"/>
                        <a:buNone/>
                      </a:pPr>
                      <a:r>
                        <a:rPr lang="es-MX" sz="1200" u="none" cap="none" strike="noStrike">
                          <a:solidFill>
                            <a:srgbClr val="33313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Our company will reach net-zero once we’ve directly reduced emissions 90% or more across scope 1, 2, and 3, and permanently neutralized any residual emissions.</a:t>
                      </a:r>
                      <a:endParaRPr sz="1200" u="none" cap="none" strike="noStrike">
                        <a:solidFill>
                          <a:srgbClr val="33313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5D266D">
                        <a:alpha val="11390"/>
                      </a:srgbClr>
                    </a:solidFill>
                  </a:tcPr>
                </a:tc>
              </a:tr>
              <a:tr h="387400">
                <a:tc>
                  <a:txBody>
                    <a:bodyPr/>
                    <a:lstStyle/>
                    <a:p>
                      <a:pPr indent="0" lvl="0" marL="108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Raleway"/>
                        <a:buNone/>
                      </a:pPr>
                      <a:r>
                        <a:rPr lang="es-MX" sz="1200" u="none" cap="none" strike="noStrike">
                          <a:solidFill>
                            <a:srgbClr val="33313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Our company has SBTi approved near-term targets for 2030 that are 1.5˚C aligned and therefore we will be net-zero by 2030. </a:t>
                      </a:r>
                      <a:endParaRPr sz="1200" u="none" cap="none" strike="noStrike">
                        <a:solidFill>
                          <a:srgbClr val="33313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77932">
                        <a:alpha val="12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08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Raleway"/>
                        <a:buNone/>
                      </a:pPr>
                      <a:r>
                        <a:rPr lang="es-MX" sz="1200" u="none" cap="none" strike="noStrike">
                          <a:solidFill>
                            <a:srgbClr val="33313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Our company’s targets to halve emissions by 2030 put us on the path to being net-zero by 2050. </a:t>
                      </a:r>
                      <a:endParaRPr sz="1200" u="none" cap="none" strike="noStrike">
                        <a:solidFill>
                          <a:srgbClr val="33313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5D266D">
                        <a:alpha val="1139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65" name="Google Shape;1365;p55"/>
          <p:cNvSpPr txBox="1"/>
          <p:nvPr/>
        </p:nvSpPr>
        <p:spPr>
          <a:xfrm>
            <a:off x="3656625" y="1506287"/>
            <a:ext cx="82212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b="1" i="0" lang="es-MX" sz="15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SBTi communications guidelines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305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Once approved, companies must communicate their targets. 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305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SBTi publishes approved targets on </a:t>
            </a:r>
            <a:r>
              <a:rPr b="0" i="0" lang="es-MX" sz="15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its website</a:t>
            </a:r>
            <a:r>
              <a:rPr lang="es-MX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on partner’s websites (We Mean Business and CDP). 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305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●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SBTi communication guidelines: 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○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Help companies accurately communicate at all stages of their SBTi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process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○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Should be carefully reviewed before booking a slot for validation.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Arial"/>
              <a:buChar char="○"/>
            </a:pP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Are particularly useful for companies that have previously made net-zero or carbon neutral claims and are 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aligning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with the SBT</a:t>
            </a:r>
            <a:r>
              <a:rPr lang="es-MX" sz="15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 </a:t>
            </a:r>
            <a:r>
              <a:rPr b="0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Net-Zero Standard.</a:t>
            </a:r>
            <a:endParaRPr b="0" i="0" sz="15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Chevron arrows outline" id="1366" name="Google Shape;1366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6027" y="2608137"/>
            <a:ext cx="705400" cy="7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250" y="1745550"/>
            <a:ext cx="2529775" cy="24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55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69" name="Google Shape;1369;p55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4: COMMUNICATION GUIDELINES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56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5" name="Google Shape;1375;p56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STEP 5: DISCLOSE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6" name="Google Shape;1376;p56"/>
          <p:cNvSpPr txBox="1"/>
          <p:nvPr/>
        </p:nvSpPr>
        <p:spPr>
          <a:xfrm>
            <a:off x="5667387" y="2235300"/>
            <a:ext cx="53235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Companies </a:t>
            </a:r>
            <a:r>
              <a:rPr b="1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must</a:t>
            </a: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publicly disclose their emissions inventory and progress against their targets on an annual basis.</a:t>
            </a:r>
            <a:endParaRPr b="0" i="0" sz="18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210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Recommendations include annual reports, sustainability reports, the company’s website, and/or </a:t>
            </a:r>
            <a:r>
              <a:rPr b="0" i="0" lang="es-MX" sz="18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disclosure through CDP’s annual questionnaire.</a:t>
            </a:r>
            <a:endParaRPr b="0" i="0" sz="18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77" name="Google Shape;137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1113" y="2407050"/>
            <a:ext cx="2001846" cy="234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vron arrows outline" id="1378" name="Google Shape;1378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2478" y="3228700"/>
            <a:ext cx="705400" cy="7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57"/>
          <p:cNvSpPr txBox="1"/>
          <p:nvPr/>
        </p:nvSpPr>
        <p:spPr>
          <a:xfrm>
            <a:off x="5892375" y="2563200"/>
            <a:ext cx="57936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4100"/>
              <a:buFont typeface="Arial"/>
              <a:buNone/>
            </a:pPr>
            <a:r>
              <a:rPr b="1" lang="es-MX" sz="3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SMALL AND MEDIUM- SIZED ENTERPRISES:</a:t>
            </a:r>
            <a:br>
              <a:rPr lang="es-MX" sz="3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s-MX" sz="3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SME ROUTE</a:t>
            </a:r>
            <a:endParaRPr b="1" sz="36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19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6000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I. ABOUT THE SCIENCE BASED TARGETS INITIATIVE 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8"/>
          <p:cNvSpPr txBox="1"/>
          <p:nvPr/>
        </p:nvSpPr>
        <p:spPr>
          <a:xfrm>
            <a:off x="360875" y="1516350"/>
            <a:ext cx="6848400" cy="45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067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450"/>
              <a:buFont typeface="Arial"/>
              <a:buChar char="●"/>
            </a:pP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The SBTi has developed an exclusive route for SMEs, and these </a:t>
            </a:r>
            <a:r>
              <a:rPr b="1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must</a:t>
            </a: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submit a target through this route.</a:t>
            </a:r>
            <a:endParaRPr b="0" i="0" sz="145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067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50"/>
              <a:buFont typeface="Arial"/>
              <a:buChar char="●"/>
            </a:pP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It enables SMEs to bypass the regular target validation process and to </a:t>
            </a:r>
            <a:r>
              <a:rPr b="1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immediately</a:t>
            </a: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set a science-based target for </a:t>
            </a:r>
            <a:r>
              <a:rPr b="1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1 and 2</a:t>
            </a: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45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067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50"/>
              <a:buFont typeface="Arial"/>
              <a:buChar char="●"/>
            </a:pPr>
            <a:r>
              <a:rPr b="1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Target options </a:t>
            </a:r>
            <a:r>
              <a:rPr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for SMEs:</a:t>
            </a:r>
            <a:endParaRPr sz="14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0675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50"/>
              <a:buFont typeface="Arial"/>
              <a:buChar char="○"/>
            </a:pPr>
            <a:r>
              <a:rPr b="1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Near-term targets </a:t>
            </a: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are absolute scope 1 and 2 GHG emissions reduction or maintenance targets that should be achieved by 2030, from a predefined base year.</a:t>
            </a:r>
            <a:endParaRPr sz="14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0675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50"/>
              <a:buFont typeface="Arial"/>
              <a:buChar char="○"/>
            </a:pPr>
            <a:r>
              <a:rPr b="1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Net-zero targets</a:t>
            </a: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include:</a:t>
            </a:r>
            <a:endParaRPr sz="14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0675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50"/>
              <a:buFont typeface="Arial"/>
              <a:buChar char="■"/>
            </a:pP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Long-term science-based targets are absolute scope 1, 2 and 3 GHG emissions reduction targets that should be achieved by 2050 at the latest, from a predefined base year.</a:t>
            </a:r>
            <a:endParaRPr sz="145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0675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450"/>
              <a:buFont typeface="Arial"/>
              <a:buChar char="■"/>
            </a:pPr>
            <a:r>
              <a:rPr b="0" i="0" lang="es-MX" sz="145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 commitment to neutralize any unabated emissions when the long-term science-based target is achieved.</a:t>
            </a:r>
            <a:endParaRPr b="0" i="0" sz="145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389" name="Google Shape;1389;p58"/>
          <p:cNvGrpSpPr/>
          <p:nvPr/>
        </p:nvGrpSpPr>
        <p:grpSpPr>
          <a:xfrm>
            <a:off x="7532674" y="1492925"/>
            <a:ext cx="4353900" cy="4560950"/>
            <a:chOff x="7532674" y="1609900"/>
            <a:chExt cx="4353900" cy="4560950"/>
          </a:xfrm>
        </p:grpSpPr>
        <p:sp>
          <p:nvSpPr>
            <p:cNvPr id="1390" name="Google Shape;1390;p58"/>
            <p:cNvSpPr txBox="1"/>
            <p:nvPr/>
          </p:nvSpPr>
          <p:spPr>
            <a:xfrm>
              <a:off x="7532674" y="5770650"/>
              <a:ext cx="4353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i="0" lang="es-MX" sz="1400" u="sng" cap="none" strike="noStrike">
                  <a:solidFill>
                    <a:schemeClr val="hlink"/>
                  </a:solidFill>
                  <a:latin typeface="Raleway"/>
                  <a:ea typeface="Raleway"/>
                  <a:cs typeface="Raleway"/>
                  <a:sym typeface="Raleway"/>
                  <a:hlinkClick r:id="rId3"/>
                </a:rPr>
                <a:t>T</a:t>
              </a:r>
              <a:r>
                <a:rPr i="0" lang="es-MX" sz="1400" u="sng" cap="none" strike="noStrike">
                  <a:solidFill>
                    <a:schemeClr val="hlink"/>
                  </a:solidFill>
                  <a:latin typeface="Raleway"/>
                  <a:ea typeface="Raleway"/>
                  <a:cs typeface="Raleway"/>
                  <a:sym typeface="Raleway"/>
                  <a:hlinkClick r:id="rId4"/>
                </a:rPr>
                <a:t>arget setting application for SMEs</a:t>
              </a:r>
              <a:endParaRPr i="0" sz="1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391" name="Google Shape;1391;p58"/>
            <p:cNvPicPr preferRelativeResize="0"/>
            <p:nvPr/>
          </p:nvPicPr>
          <p:blipFill rotWithShape="1">
            <a:blip r:embed="rId5">
              <a:alphaModFix/>
            </a:blip>
            <a:srcRect b="0" l="0" r="1690" t="0"/>
            <a:stretch/>
          </p:blipFill>
          <p:spPr>
            <a:xfrm>
              <a:off x="8152600" y="1609900"/>
              <a:ext cx="3114049" cy="4008349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392" name="Google Shape;1392;p58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3" name="Google Shape;1393;p58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SME ROUTE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59"/>
          <p:cNvSpPr txBox="1"/>
          <p:nvPr/>
        </p:nvSpPr>
        <p:spPr>
          <a:xfrm>
            <a:off x="4521223" y="1129166"/>
            <a:ext cx="284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9" name="Google Shape;1399;p59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HOW TO SET A TARGET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0" name="Google Shape;1400;p59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SME ROUTE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401" name="Google Shape;1401;p59"/>
          <p:cNvGrpSpPr/>
          <p:nvPr/>
        </p:nvGrpSpPr>
        <p:grpSpPr>
          <a:xfrm>
            <a:off x="791853" y="1449878"/>
            <a:ext cx="10608294" cy="4372544"/>
            <a:chOff x="905375" y="1430769"/>
            <a:chExt cx="10608294" cy="4372544"/>
          </a:xfrm>
        </p:grpSpPr>
        <p:grpSp>
          <p:nvGrpSpPr>
            <p:cNvPr id="1402" name="Google Shape;1402;p59"/>
            <p:cNvGrpSpPr/>
            <p:nvPr/>
          </p:nvGrpSpPr>
          <p:grpSpPr>
            <a:xfrm>
              <a:off x="1780625" y="1430769"/>
              <a:ext cx="9571644" cy="904344"/>
              <a:chOff x="1780625" y="1430769"/>
              <a:chExt cx="9571644" cy="904344"/>
            </a:xfrm>
          </p:grpSpPr>
          <p:grpSp>
            <p:nvGrpSpPr>
              <p:cNvPr id="1403" name="Google Shape;1403;p59"/>
              <p:cNvGrpSpPr/>
              <p:nvPr/>
            </p:nvGrpSpPr>
            <p:grpSpPr>
              <a:xfrm>
                <a:off x="2259425" y="2201913"/>
                <a:ext cx="7900644" cy="133200"/>
                <a:chOff x="2259425" y="2201913"/>
                <a:chExt cx="7900644" cy="133200"/>
              </a:xfrm>
            </p:grpSpPr>
            <p:cxnSp>
              <p:nvCxnSpPr>
                <p:cNvPr id="1404" name="Google Shape;1404;p59"/>
                <p:cNvCxnSpPr>
                  <a:stCxn id="1405" idx="2"/>
                  <a:endCxn id="1406" idx="6"/>
                </p:cNvCxnSpPr>
                <p:nvPr/>
              </p:nvCxnSpPr>
              <p:spPr>
                <a:xfrm>
                  <a:off x="2259425" y="2268513"/>
                  <a:ext cx="79005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333132"/>
                  </a:solidFill>
                  <a:prstDash val="solid"/>
                  <a:round/>
                  <a:headEnd len="med" w="med" type="oval"/>
                  <a:tailEnd len="med" w="med" type="oval"/>
                </a:ln>
              </p:spPr>
            </p:cxnSp>
            <p:sp>
              <p:nvSpPr>
                <p:cNvPr id="1407" name="Google Shape;1407;p59"/>
                <p:cNvSpPr/>
                <p:nvPr/>
              </p:nvSpPr>
              <p:spPr>
                <a:xfrm>
                  <a:off x="6083324" y="2201913"/>
                  <a:ext cx="133200" cy="133200"/>
                </a:xfrm>
                <a:prstGeom prst="ellipse">
                  <a:avLst/>
                </a:prstGeom>
                <a:solidFill>
                  <a:srgbClr val="333132"/>
                </a:solidFill>
                <a:ln cap="flat" cmpd="sng" w="9525">
                  <a:solidFill>
                    <a:srgbClr val="33313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5" name="Google Shape;1405;p59"/>
                <p:cNvSpPr/>
                <p:nvPr/>
              </p:nvSpPr>
              <p:spPr>
                <a:xfrm>
                  <a:off x="2259425" y="2201913"/>
                  <a:ext cx="133200" cy="133200"/>
                </a:xfrm>
                <a:prstGeom prst="ellipse">
                  <a:avLst/>
                </a:prstGeom>
                <a:solidFill>
                  <a:srgbClr val="333132"/>
                </a:solidFill>
                <a:ln cap="flat" cmpd="sng" w="9525">
                  <a:solidFill>
                    <a:srgbClr val="33313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6" name="Google Shape;1406;p59"/>
                <p:cNvSpPr/>
                <p:nvPr/>
              </p:nvSpPr>
              <p:spPr>
                <a:xfrm>
                  <a:off x="10026869" y="2201913"/>
                  <a:ext cx="133200" cy="133200"/>
                </a:xfrm>
                <a:prstGeom prst="ellipse">
                  <a:avLst/>
                </a:prstGeom>
                <a:solidFill>
                  <a:srgbClr val="333132"/>
                </a:solidFill>
                <a:ln cap="flat" cmpd="sng" w="9525">
                  <a:solidFill>
                    <a:srgbClr val="33313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08" name="Google Shape;1408;p59"/>
              <p:cNvGrpSpPr/>
              <p:nvPr/>
            </p:nvGrpSpPr>
            <p:grpSpPr>
              <a:xfrm>
                <a:off x="1780625" y="1430769"/>
                <a:ext cx="9571644" cy="708000"/>
                <a:chOff x="1780625" y="1430769"/>
                <a:chExt cx="9571644" cy="708000"/>
              </a:xfrm>
            </p:grpSpPr>
            <p:sp>
              <p:nvSpPr>
                <p:cNvPr id="1409" name="Google Shape;1409;p59"/>
                <p:cNvSpPr txBox="1"/>
                <p:nvPr/>
              </p:nvSpPr>
              <p:spPr>
                <a:xfrm>
                  <a:off x="4564574" y="1430769"/>
                  <a:ext cx="3170700" cy="70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s-MX" sz="1700">
                      <a:solidFill>
                        <a:srgbClr val="333132"/>
                      </a:solidFill>
                      <a:latin typeface="Raleway"/>
                      <a:ea typeface="Raleway"/>
                      <a:cs typeface="Raleway"/>
                      <a:sym typeface="Raleway"/>
                    </a:rPr>
                    <a:t>ONCE COMPANY RECEIVES FORMAL APPROVAL</a:t>
                  </a:r>
                  <a:endParaRPr i="0" sz="170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endParaRPr>
                </a:p>
              </p:txBody>
            </p:sp>
            <p:sp>
              <p:nvSpPr>
                <p:cNvPr id="1410" name="Google Shape;1410;p59"/>
                <p:cNvSpPr txBox="1"/>
                <p:nvPr/>
              </p:nvSpPr>
              <p:spPr>
                <a:xfrm>
                  <a:off x="8834669" y="1561569"/>
                  <a:ext cx="2517600" cy="44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i="0" lang="es-MX" sz="1700" u="none" cap="none" strike="noStrike">
                      <a:solidFill>
                        <a:srgbClr val="333132"/>
                      </a:solidFill>
                      <a:latin typeface="Raleway"/>
                      <a:ea typeface="Raleway"/>
                      <a:cs typeface="Raleway"/>
                      <a:sym typeface="Raleway"/>
                    </a:rPr>
                    <a:t>AFTER APPROVAL </a:t>
                  </a:r>
                  <a:endParaRPr i="0" sz="170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endParaRPr>
                </a:p>
              </p:txBody>
            </p:sp>
            <p:sp>
              <p:nvSpPr>
                <p:cNvPr id="1411" name="Google Shape;1411;p59"/>
                <p:cNvSpPr txBox="1"/>
                <p:nvPr/>
              </p:nvSpPr>
              <p:spPr>
                <a:xfrm>
                  <a:off x="1780625" y="1561569"/>
                  <a:ext cx="1090800" cy="44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i="0" lang="es-MX" sz="1700" u="none" cap="none" strike="noStrike">
                      <a:solidFill>
                        <a:srgbClr val="333132"/>
                      </a:solidFill>
                      <a:latin typeface="Raleway"/>
                      <a:ea typeface="Raleway"/>
                      <a:cs typeface="Raleway"/>
                      <a:sym typeface="Raleway"/>
                    </a:rPr>
                    <a:t>DAY 1</a:t>
                  </a:r>
                  <a:endParaRPr i="0" sz="170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endParaRPr>
                </a:p>
              </p:txBody>
            </p:sp>
          </p:grpSp>
        </p:grpSp>
        <p:grpSp>
          <p:nvGrpSpPr>
            <p:cNvPr id="1412" name="Google Shape;1412;p59"/>
            <p:cNvGrpSpPr/>
            <p:nvPr/>
          </p:nvGrpSpPr>
          <p:grpSpPr>
            <a:xfrm>
              <a:off x="905375" y="2541600"/>
              <a:ext cx="2841300" cy="3261713"/>
              <a:chOff x="905375" y="2541600"/>
              <a:chExt cx="2841300" cy="3261713"/>
            </a:xfrm>
          </p:grpSpPr>
          <p:sp>
            <p:nvSpPr>
              <p:cNvPr id="1413" name="Google Shape;1413;p59"/>
              <p:cNvSpPr txBox="1"/>
              <p:nvPr/>
            </p:nvSpPr>
            <p:spPr>
              <a:xfrm>
                <a:off x="905375" y="4368713"/>
                <a:ext cx="2841300" cy="14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s-MX" sz="1450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The c</a:t>
                </a:r>
                <a:r>
                  <a:rPr b="0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ompany </a:t>
                </a:r>
                <a:r>
                  <a:rPr b="1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completes the SME Target Validation Booking System form</a:t>
                </a:r>
                <a:r>
                  <a:rPr b="0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, for the SBTi to review the information submitted</a:t>
                </a:r>
                <a:endParaRPr b="0" i="0" sz="145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1414" name="Google Shape;1414;p59"/>
              <p:cNvGrpSpPr/>
              <p:nvPr/>
            </p:nvGrpSpPr>
            <p:grpSpPr>
              <a:xfrm>
                <a:off x="1485229" y="2541600"/>
                <a:ext cx="1681592" cy="1681736"/>
                <a:chOff x="661250" y="2533075"/>
                <a:chExt cx="1436399" cy="1436399"/>
              </a:xfrm>
            </p:grpSpPr>
            <p:pic>
              <p:nvPicPr>
                <p:cNvPr id="1415" name="Google Shape;1415;p5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093250" y="2976929"/>
                  <a:ext cx="572400" cy="5486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6" name="Google Shape;1416;p5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61250" y="2533075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17" name="Google Shape;1417;p59"/>
            <p:cNvGrpSpPr/>
            <p:nvPr/>
          </p:nvGrpSpPr>
          <p:grpSpPr>
            <a:xfrm>
              <a:off x="4729724" y="2541600"/>
              <a:ext cx="2840400" cy="2748413"/>
              <a:chOff x="4729724" y="2541600"/>
              <a:chExt cx="2840400" cy="2748413"/>
            </a:xfrm>
          </p:grpSpPr>
          <p:sp>
            <p:nvSpPr>
              <p:cNvPr id="1418" name="Google Shape;1418;p59"/>
              <p:cNvSpPr txBox="1"/>
              <p:nvPr/>
            </p:nvSpPr>
            <p:spPr>
              <a:xfrm>
                <a:off x="4729724" y="4368713"/>
                <a:ext cx="2840400" cy="92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And, upon payment, the company’s </a:t>
                </a:r>
                <a:r>
                  <a:rPr b="1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target is published </a:t>
                </a:r>
                <a:r>
                  <a:rPr b="0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on the website </a:t>
                </a:r>
                <a:endParaRPr b="0" i="0" sz="145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1419" name="Google Shape;1419;p59"/>
              <p:cNvGrpSpPr/>
              <p:nvPr/>
            </p:nvGrpSpPr>
            <p:grpSpPr>
              <a:xfrm>
                <a:off x="5309271" y="2541600"/>
                <a:ext cx="1681305" cy="1681305"/>
                <a:chOff x="7651800" y="2584087"/>
                <a:chExt cx="1436399" cy="1436399"/>
              </a:xfrm>
            </p:grpSpPr>
            <p:pic>
              <p:nvPicPr>
                <p:cNvPr id="1420" name="Google Shape;1420;p59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7950600" y="2945020"/>
                  <a:ext cx="838800" cy="7145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1" name="Google Shape;1421;p5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7651800" y="2584087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22" name="Google Shape;1422;p59"/>
            <p:cNvGrpSpPr/>
            <p:nvPr/>
          </p:nvGrpSpPr>
          <p:grpSpPr>
            <a:xfrm>
              <a:off x="8673269" y="2541600"/>
              <a:ext cx="2840400" cy="3004913"/>
              <a:chOff x="8673269" y="2541600"/>
              <a:chExt cx="2840400" cy="3004913"/>
            </a:xfrm>
          </p:grpSpPr>
          <p:sp>
            <p:nvSpPr>
              <p:cNvPr id="1423" name="Google Shape;1423;p59"/>
              <p:cNvSpPr txBox="1"/>
              <p:nvPr/>
            </p:nvSpPr>
            <p:spPr>
              <a:xfrm>
                <a:off x="8673269" y="4368713"/>
                <a:ext cx="2840400" cy="11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Company </a:t>
                </a:r>
                <a:r>
                  <a:rPr b="1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reports its GHG inventory and progress </a:t>
                </a:r>
                <a:r>
                  <a:rPr b="0"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against target on an </a:t>
                </a:r>
                <a:r>
                  <a:rPr i="0" lang="es-MX" sz="1450" u="none" cap="none" strike="noStrike">
                    <a:solidFill>
                      <a:srgbClr val="33313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annual basis </a:t>
                </a:r>
                <a:endParaRPr i="0" sz="145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grpSp>
            <p:nvGrpSpPr>
              <p:cNvPr id="1424" name="Google Shape;1424;p59"/>
              <p:cNvGrpSpPr/>
              <p:nvPr/>
            </p:nvGrpSpPr>
            <p:grpSpPr>
              <a:xfrm>
                <a:off x="9252816" y="2541600"/>
                <a:ext cx="1681305" cy="1681305"/>
                <a:chOff x="10069825" y="2631225"/>
                <a:chExt cx="1436399" cy="1436399"/>
              </a:xfrm>
            </p:grpSpPr>
            <p:pic>
              <p:nvPicPr>
                <p:cNvPr id="1425" name="Google Shape;1425;p59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0402825" y="3033010"/>
                  <a:ext cx="770400" cy="6328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6" name="Google Shape;1426;p5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10069825" y="2631225"/>
                  <a:ext cx="1436399" cy="14363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22619e678f4_0_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7F7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2" name="Google Shape;1432;g22619e678f4_0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11761"/>
            <a:ext cx="2592000" cy="176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g22619e678f4_0_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957095"/>
            <a:ext cx="12192001" cy="68709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4" name="Google Shape;1434;g22619e678f4_0_46"/>
          <p:cNvGrpSpPr/>
          <p:nvPr/>
        </p:nvGrpSpPr>
        <p:grpSpPr>
          <a:xfrm>
            <a:off x="4344000" y="2246957"/>
            <a:ext cx="7848000" cy="3772305"/>
            <a:chOff x="4344000" y="2246957"/>
            <a:chExt cx="7848000" cy="3772305"/>
          </a:xfrm>
        </p:grpSpPr>
        <p:pic>
          <p:nvPicPr>
            <p:cNvPr id="1435" name="Google Shape;1435;g22619e678f4_0_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44000" y="2246957"/>
              <a:ext cx="7848000" cy="7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6" name="Google Shape;1436;g22619e678f4_0_46"/>
            <p:cNvSpPr/>
            <p:nvPr/>
          </p:nvSpPr>
          <p:spPr>
            <a:xfrm>
              <a:off x="4344000" y="2314349"/>
              <a:ext cx="7848000" cy="363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7" name="Google Shape;1437;g22619e678f4_0_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44000" y="5947262"/>
              <a:ext cx="7848000" cy="7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8" name="Google Shape;1438;g22619e678f4_0_46"/>
          <p:cNvSpPr txBox="1"/>
          <p:nvPr/>
        </p:nvSpPr>
        <p:spPr>
          <a:xfrm>
            <a:off x="4834500" y="2662202"/>
            <a:ext cx="6867000" cy="29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4100"/>
              <a:buFont typeface="Arial"/>
              <a:buNone/>
            </a:pPr>
            <a:r>
              <a:rPr b="1" lang="es-MX" sz="3700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  <a:t>THE TIME TO ACT IS NOW! LEAD THE WAY TO A GLOBAL NET-ZERO FUTURE</a:t>
            </a:r>
            <a:endParaRPr b="0" i="0" sz="2700" u="none" cap="none" strike="noStrike">
              <a:solidFill>
                <a:srgbClr val="41404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None/>
            </a:pPr>
            <a:r>
              <a:t/>
            </a:r>
            <a:endParaRPr sz="1600">
              <a:solidFill>
                <a:srgbClr val="41404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None/>
            </a:pPr>
            <a:r>
              <a:rPr lang="es-MX" sz="1900">
                <a:solidFill>
                  <a:srgbClr val="414042"/>
                </a:solidFill>
                <a:latin typeface="Raleway"/>
                <a:ea typeface="Raleway"/>
                <a:cs typeface="Raleway"/>
                <a:sym typeface="Raleway"/>
              </a:rPr>
              <a:t>SCIENCE-BASED TARGETS PROVIDE A CLEARLY-DEFINED PATH TO REDUCE EMISSIONS IN LINE WITH THE PARIS AGREEMENT GOALS</a:t>
            </a:r>
            <a:endParaRPr b="0" i="0" u="none" cap="none" strike="noStrike">
              <a:solidFill>
                <a:srgbClr val="4140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22619e678f4_0_40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s-MX" sz="4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ADDITIONAL SECTIONS</a:t>
            </a:r>
            <a:endParaRPr b="1" sz="41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60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630000" lvl="0" marL="63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s-MX" sz="3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textRoundtripDataId="25"/>
                  </a:ext>
                </a:extLst>
              </a:rPr>
              <a:t>VI. INTRODUCTION TO THE GHG PROTOCOL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61"/>
          <p:cNvSpPr txBox="1"/>
          <p:nvPr>
            <p:ph idx="4294967295" type="body"/>
          </p:nvPr>
        </p:nvSpPr>
        <p:spPr>
          <a:xfrm>
            <a:off x="515950" y="1791425"/>
            <a:ext cx="62088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</a:pP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“The GHG Protocol establishes </a:t>
            </a:r>
            <a:r>
              <a:rPr b="1"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global standardized frameworks to measure and manage greenhouse gas (GHG) emissions</a:t>
            </a:r>
            <a:r>
              <a:rPr lang="es-MX" sz="17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from private and public sector operations, value chains and mitigation actions.”</a:t>
            </a:r>
            <a:endParaRPr sz="17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54" name="Google Shape;145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0771" y="1688825"/>
            <a:ext cx="6208705" cy="6208705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61"/>
          <p:cNvSpPr txBox="1"/>
          <p:nvPr/>
        </p:nvSpPr>
        <p:spPr>
          <a:xfrm>
            <a:off x="515950" y="3336400"/>
            <a:ext cx="6208800" cy="12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It supplies the world's most widely used GHG accounting standards and provides an 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accounting platform </a:t>
            </a:r>
            <a:r>
              <a:rPr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for virtually every corporate GHG reporting program in the world  </a:t>
            </a:r>
            <a:r>
              <a:rPr b="1" i="0" lang="es-MX" sz="17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Corporate Accounting and Reporting Standard</a:t>
            </a:r>
            <a:r>
              <a:rPr i="0" lang="es-MX" sz="1700" u="none" cap="none" strike="noStrike">
                <a:solidFill>
                  <a:srgbClr val="545456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i="0" sz="17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56" name="Google Shape;1456;p61"/>
          <p:cNvPicPr preferRelativeResize="0"/>
          <p:nvPr/>
        </p:nvPicPr>
        <p:blipFill rotWithShape="1">
          <a:blip r:embed="rId5">
            <a:alphaModFix/>
          </a:blip>
          <a:srcRect b="0" l="21135" r="7867" t="0"/>
          <a:stretch/>
        </p:blipFill>
        <p:spPr>
          <a:xfrm>
            <a:off x="7432296" y="1953432"/>
            <a:ext cx="5724000" cy="56478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457" name="Google Shape;1457;p61"/>
          <p:cNvSpPr txBox="1"/>
          <p:nvPr/>
        </p:nvSpPr>
        <p:spPr>
          <a:xfrm>
            <a:off x="515950" y="4771799"/>
            <a:ext cx="3499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100" u="none" cap="none" strike="noStrike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b="0" i="0" lang="es-MX" sz="1100" u="sng" cap="none" strike="noStrike">
                <a:solidFill>
                  <a:srgbClr val="0563C1"/>
                </a:solidFill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GHG Protocol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58" name="Google Shape;1458;p61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GHG PROTOCOL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59" name="Google Shape;1459;p61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UNDERSTANDING GHG ACCOUNTING</a:t>
            </a:r>
            <a:r>
              <a:rPr b="1" lang="es-MX" sz="1800">
                <a:solidFill>
                  <a:srgbClr val="5B256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" name="Google Shape;1464;p62"/>
          <p:cNvGrpSpPr/>
          <p:nvPr/>
        </p:nvGrpSpPr>
        <p:grpSpPr>
          <a:xfrm>
            <a:off x="687094" y="2379588"/>
            <a:ext cx="10736912" cy="3141726"/>
            <a:chOff x="515950" y="2379588"/>
            <a:chExt cx="10736912" cy="3141726"/>
          </a:xfrm>
        </p:grpSpPr>
        <p:pic>
          <p:nvPicPr>
            <p:cNvPr descr="Screen Clipping" id="1465" name="Google Shape;1465;p62"/>
            <p:cNvPicPr preferRelativeResize="0"/>
            <p:nvPr/>
          </p:nvPicPr>
          <p:blipFill rotWithShape="1">
            <a:blip r:embed="rId3">
              <a:alphaModFix/>
            </a:blip>
            <a:srcRect b="625" l="0" r="0" t="0"/>
            <a:stretch/>
          </p:blipFill>
          <p:spPr>
            <a:xfrm>
              <a:off x="8828517" y="2382392"/>
              <a:ext cx="2424345" cy="3136117"/>
            </a:xfrm>
            <a:prstGeom prst="rect">
              <a:avLst/>
            </a:prstGeom>
            <a:noFill/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5000" kx="195054" rotWithShape="0" algn="tl" dir="12900000" dist="50800" ky="144987">
                <a:srgbClr val="000000">
                  <a:alpha val="28240"/>
                </a:srgbClr>
              </a:outerShdw>
            </a:effectLst>
          </p:spPr>
        </p:pic>
        <p:pic>
          <p:nvPicPr>
            <p:cNvPr descr="Screen Clipping" id="1466" name="Google Shape;1466;p6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48664" y="2379588"/>
              <a:ext cx="2435324" cy="3141726"/>
            </a:xfrm>
            <a:prstGeom prst="rect">
              <a:avLst/>
            </a:prstGeom>
            <a:noFill/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5000" kx="195054" rotWithShape="0" algn="tl" dir="12900000" dist="50800" ky="144987">
                <a:srgbClr val="000000">
                  <a:alpha val="28240"/>
                </a:srgbClr>
              </a:outerShdw>
            </a:effectLst>
          </p:spPr>
        </p:pic>
        <p:pic>
          <p:nvPicPr>
            <p:cNvPr descr="Screen Clipping" id="1467" name="Google Shape;1467;p6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96164" y="2382392"/>
              <a:ext cx="2420179" cy="3136116"/>
            </a:xfrm>
            <a:prstGeom prst="rect">
              <a:avLst/>
            </a:prstGeom>
            <a:noFill/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5000" kx="195054" rotWithShape="0" algn="tl" dir="12900000" dist="50800" ky="144987">
                <a:srgbClr val="000000">
                  <a:alpha val="28240"/>
                </a:srgbClr>
              </a:outerShdw>
            </a:effectLst>
          </p:spPr>
        </p:pic>
        <p:pic>
          <p:nvPicPr>
            <p:cNvPr descr="Screen Clipping" id="1468" name="Google Shape;1468;p6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5950" y="2380776"/>
              <a:ext cx="2219514" cy="3139347"/>
            </a:xfrm>
            <a:prstGeom prst="rect">
              <a:avLst/>
            </a:prstGeom>
            <a:noFill/>
            <a:ln cap="sq" cmpd="sng" w="762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5000" kx="195054" rotWithShape="0" algn="tl" dir="12900000" dist="50800" ky="144987">
                <a:srgbClr val="000000">
                  <a:alpha val="28240"/>
                </a:srgbClr>
              </a:outerShdw>
            </a:effectLst>
          </p:spPr>
        </p:pic>
      </p:grpSp>
      <p:sp>
        <p:nvSpPr>
          <p:cNvPr id="1469" name="Google Shape;1469;p62"/>
          <p:cNvSpPr/>
          <p:nvPr/>
        </p:nvSpPr>
        <p:spPr>
          <a:xfrm>
            <a:off x="297950" y="5805826"/>
            <a:ext cx="115152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00"/>
              <a:buFont typeface="Arial"/>
              <a:buNone/>
            </a:pPr>
            <a:r>
              <a:rPr b="0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Access the </a:t>
            </a:r>
            <a:r>
              <a:rPr b="0" i="0" lang="es-MX" sz="1600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GHG Protocol webpage</a:t>
            </a:r>
            <a:r>
              <a:rPr b="0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to download the accounting standards</a:t>
            </a:r>
            <a:r>
              <a:rPr b="0" i="0" lang="es-MX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s-MX" sz="16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7"/>
              </a:rPr>
              <a:t>here</a:t>
            </a:r>
            <a:r>
              <a:rPr b="0" i="0" lang="es-MX" sz="1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0" name="Google Shape;1470;p62"/>
          <p:cNvSpPr txBox="1"/>
          <p:nvPr/>
        </p:nvSpPr>
        <p:spPr>
          <a:xfrm>
            <a:off x="639650" y="1476475"/>
            <a:ext cx="10831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In preparation to set a science-based target, companies need to complete an inventory of all </a:t>
            </a:r>
            <a:endParaRPr b="0" i="0" sz="16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seven major greenhouse gases in accordance with the GHG </a:t>
            </a:r>
            <a:r>
              <a:rPr b="1" lang="es-MX" sz="16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</a:t>
            </a:r>
            <a:r>
              <a:rPr b="1" i="0" lang="es-MX" sz="16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rotocol standards.</a:t>
            </a:r>
            <a:endParaRPr b="1" i="0" sz="16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1" name="Google Shape;1471;p62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GHG PROTOCOL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2" name="Google Shape;1472;p62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STANDARDIZED FRAMEWORKS TO MEASURE GHG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Google Shape;147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63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23900" lvl="0" marL="723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s-MX" sz="3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VII. SCOPES 1, 2 AND  3 ACCOUNTING</a:t>
            </a: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Google Shape;148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802" y="1469075"/>
            <a:ext cx="6104658" cy="408709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64"/>
          <p:cNvSpPr txBox="1"/>
          <p:nvPr/>
        </p:nvSpPr>
        <p:spPr>
          <a:xfrm>
            <a:off x="4668706" y="5572575"/>
            <a:ext cx="173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100" u="none" cap="none" strike="noStrike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b="0" i="0" lang="es-MX" sz="1100" u="sng" cap="none" strike="noStrike">
                <a:solidFill>
                  <a:srgbClr val="0563C1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GHG Protocol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5" name="Google Shape;1485;p64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SCOPES 1, 2 AND 3 EMISSIONS ACCOUNTING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6" name="Google Shape;1486;p64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WHAT ARE SCOPE 1, SCOPE 2 &amp; SCOPE 3 EMISSIONS?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87" name="Google Shape;1487;p64"/>
          <p:cNvPicPr preferRelativeResize="0"/>
          <p:nvPr/>
        </p:nvPicPr>
        <p:blipFill rotWithShape="1">
          <a:blip r:embed="rId5">
            <a:alphaModFix/>
          </a:blip>
          <a:srcRect b="0" l="3017" r="38947" t="0"/>
          <a:stretch/>
        </p:blipFill>
        <p:spPr>
          <a:xfrm>
            <a:off x="2550" y="5504425"/>
            <a:ext cx="7294300" cy="83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8" name="Google Shape;1488;p64"/>
          <p:cNvGrpSpPr/>
          <p:nvPr/>
        </p:nvGrpSpPr>
        <p:grpSpPr>
          <a:xfrm>
            <a:off x="7687275" y="2054127"/>
            <a:ext cx="4057200" cy="3526588"/>
            <a:chOff x="7687275" y="2054127"/>
            <a:chExt cx="4057200" cy="3526588"/>
          </a:xfrm>
        </p:grpSpPr>
        <p:sp>
          <p:nvSpPr>
            <p:cNvPr id="1489" name="Google Shape;1489;p64"/>
            <p:cNvSpPr txBox="1"/>
            <p:nvPr/>
          </p:nvSpPr>
          <p:spPr>
            <a:xfrm>
              <a:off x="7687275" y="4746114"/>
              <a:ext cx="40572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Noto Sans Symbols"/>
                <a:buNone/>
              </a:pPr>
              <a:r>
                <a:rPr b="1" i="1" lang="es-MX" sz="12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Note:</a:t>
              </a:r>
              <a:r>
                <a:rPr b="0" i="1" lang="es-MX" sz="12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All companies must complete at least a scope 3 screening for all relevant categories. If scope 3 is over 40% of total emissions, an emissions inventory must be provided (estimations at minimum).</a:t>
              </a:r>
              <a:endParaRPr b="0" i="1" sz="12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90" name="Google Shape;1490;p64"/>
            <p:cNvSpPr/>
            <p:nvPr/>
          </p:nvSpPr>
          <p:spPr>
            <a:xfrm>
              <a:off x="7687275" y="2054127"/>
              <a:ext cx="3999600" cy="7410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02ADA3"/>
            </a:solidFill>
            <a:ln cap="flat" cmpd="sng" w="9525">
              <a:solidFill>
                <a:srgbClr val="02ADA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Noto Sans Symbols"/>
                <a:buNone/>
              </a:pPr>
              <a:r>
                <a:rPr b="1" lang="es-MX" sz="15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Scope 1 </a:t>
              </a:r>
              <a:r>
                <a:rPr lang="es-MX" sz="15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– Direct emissions on site (e.g., on-site energy use).</a:t>
              </a:r>
              <a:endParaRPr b="1" sz="1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91" name="Google Shape;1491;p64"/>
            <p:cNvSpPr/>
            <p:nvPr/>
          </p:nvSpPr>
          <p:spPr>
            <a:xfrm>
              <a:off x="7687275" y="2947052"/>
              <a:ext cx="3999600" cy="7410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5E759B"/>
            </a:solidFill>
            <a:ln cap="flat" cmpd="sng" w="9525">
              <a:solidFill>
                <a:srgbClr val="5E75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MX" sz="15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Scope 2 </a:t>
              </a:r>
              <a:r>
                <a:rPr lang="es-MX" sz="15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– Emissions from purchased electricity, heat and steam.</a:t>
              </a:r>
              <a:endParaRPr b="1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92" name="Google Shape;1492;p64"/>
            <p:cNvSpPr/>
            <p:nvPr/>
          </p:nvSpPr>
          <p:spPr>
            <a:xfrm>
              <a:off x="7687275" y="3839977"/>
              <a:ext cx="3999600" cy="7410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64508C"/>
            </a:solidFill>
            <a:ln cap="flat" cmpd="sng" w="9525">
              <a:solidFill>
                <a:srgbClr val="64508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MX" sz="15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Scope 3 </a:t>
              </a:r>
              <a:r>
                <a:rPr lang="es-MX" sz="15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– All other indirect emissions along the value chain.</a:t>
              </a:r>
              <a:endParaRPr b="1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65"/>
          <p:cNvSpPr txBox="1"/>
          <p:nvPr/>
        </p:nvSpPr>
        <p:spPr>
          <a:xfrm>
            <a:off x="453025" y="1371050"/>
            <a:ext cx="6406800" cy="4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6706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●"/>
            </a:pP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1 emissions</a:t>
            </a:r>
            <a:r>
              <a:rPr lang="es-MX" sz="1387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  <a:endParaRPr b="0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○"/>
            </a:pP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Biomass-related emissions to be included in the target boundary. </a:t>
            </a:r>
            <a:endParaRPr b="0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○"/>
            </a:pP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</a:t>
            </a:r>
            <a:r>
              <a:rPr b="0" baseline="-2500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emissions from land use change are reported outside of the scopes </a:t>
            </a:r>
            <a:endParaRPr b="0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●"/>
            </a:pP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2 emissions</a:t>
            </a:r>
            <a:r>
              <a:rPr lang="es-MX" sz="1387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  <a:endParaRPr b="0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1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○"/>
            </a:pP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Two approaches to calculate scope 2 emissions:</a:t>
            </a:r>
            <a:endParaRPr b="0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■"/>
            </a:pP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Location-based.</a:t>
            </a:r>
            <a:endParaRPr b="0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■"/>
            </a:pPr>
            <a:r>
              <a:rPr b="0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Market-based.</a:t>
            </a:r>
            <a:endParaRPr b="0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●"/>
            </a:pPr>
            <a:r>
              <a:rPr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Companies may set </a:t>
            </a:r>
            <a:r>
              <a:rPr b="1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targets on the procurement of renewable electricity.</a:t>
            </a:r>
            <a:endParaRPr b="1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132"/>
              </a:buClr>
              <a:buSzPts val="1388"/>
              <a:buFont typeface="Raleway"/>
              <a:buChar char="●"/>
            </a:pPr>
            <a:r>
              <a:rPr b="1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SBTs must cover at least 95% of company-wide scope 1 and 2 emissions.</a:t>
            </a:r>
            <a:endParaRPr b="1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6706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333132"/>
              </a:buClr>
              <a:buSzPts val="1388"/>
              <a:buFont typeface="Raleway"/>
              <a:buChar char="●"/>
            </a:pPr>
            <a:r>
              <a:rPr b="1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Since July </a:t>
            </a:r>
            <a:r>
              <a:rPr b="1" lang="es-MX" sz="1387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15,</a:t>
            </a:r>
            <a:r>
              <a:rPr b="1" i="0" lang="es-MX" sz="1387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2022, targets must align with 1.5°C.</a:t>
            </a:r>
            <a:endParaRPr b="1" i="0" sz="1387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98" name="Google Shape;149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9706" y="1548199"/>
            <a:ext cx="4836344" cy="376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65"/>
          <p:cNvSpPr txBox="1"/>
          <p:nvPr/>
        </p:nvSpPr>
        <p:spPr>
          <a:xfrm>
            <a:off x="6583250" y="5508325"/>
            <a:ext cx="530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*Purchased heat and steam - companies should model heat- and steam-related emissions as if they were part of their direct (i.e., scope 1) emissions. SDA methods do not take purchased heat and steam into account under scope 2 emissions.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0" name="Google Shape;1500;p65"/>
          <p:cNvSpPr txBox="1"/>
          <p:nvPr/>
        </p:nvSpPr>
        <p:spPr>
          <a:xfrm>
            <a:off x="584289" y="5525511"/>
            <a:ext cx="3499200" cy="24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100" u="none" cap="none" strike="noStrike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b="0" i="0" lang="es-MX" sz="1100" u="sng" cap="none" strike="noStrike">
                <a:solidFill>
                  <a:srgbClr val="0563C1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GHG Protocol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1" name="Google Shape;1501;p65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SCOPES 1, 2 AND 3 EMISSIONS ACCOUNTING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2" name="Google Shape;1502;p65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FOCUS ON SCOPE 1 &amp; SCOPE 2 EMISSIONS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"/>
          <p:cNvGrpSpPr/>
          <p:nvPr/>
        </p:nvGrpSpPr>
        <p:grpSpPr>
          <a:xfrm>
            <a:off x="2072700" y="1552628"/>
            <a:ext cx="8046600" cy="3183096"/>
            <a:chOff x="2292810" y="1628828"/>
            <a:chExt cx="8046600" cy="3183096"/>
          </a:xfrm>
        </p:grpSpPr>
        <p:pic>
          <p:nvPicPr>
            <p:cNvPr id="642" name="Google Shape;64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98501" y="1628828"/>
              <a:ext cx="3635216" cy="2084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Google Shape;643;p3"/>
            <p:cNvSpPr txBox="1"/>
            <p:nvPr/>
          </p:nvSpPr>
          <p:spPr>
            <a:xfrm>
              <a:off x="2292810" y="3713024"/>
              <a:ext cx="80466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The Science Based Targets initiative (SBTi) is a </a:t>
              </a:r>
              <a:r>
                <a:rPr b="1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global body </a:t>
              </a:r>
              <a:r>
                <a:rPr b="0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enabling business and financial </a:t>
              </a:r>
              <a:r>
                <a:rPr lang="es-MX" sz="1800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institutions</a:t>
              </a:r>
              <a:r>
                <a:rPr b="0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 to set </a:t>
              </a:r>
              <a:r>
                <a:rPr b="1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ambitious emissions reductions </a:t>
              </a:r>
              <a:r>
                <a:rPr b="0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targets in line with the </a:t>
              </a:r>
              <a:r>
                <a:rPr b="1" i="0" lang="es-MX" sz="1800" u="none" cap="none" strike="noStrike">
                  <a:solidFill>
                    <a:srgbClr val="333132"/>
                  </a:solidFill>
                  <a:latin typeface="Raleway"/>
                  <a:ea typeface="Raleway"/>
                  <a:cs typeface="Raleway"/>
                  <a:sym typeface="Raleway"/>
                </a:rPr>
                <a:t>latest climate science</a:t>
              </a:r>
              <a:r>
                <a:rPr b="1" i="0" lang="es-MX" sz="1800" u="none" cap="none" strike="noStrike">
                  <a:solidFill>
                    <a:srgbClr val="333132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1" i="0" sz="1600" u="none" cap="none" strike="noStrik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3"/>
          <p:cNvGrpSpPr/>
          <p:nvPr/>
        </p:nvGrpSpPr>
        <p:grpSpPr>
          <a:xfrm>
            <a:off x="2073547" y="5121037"/>
            <a:ext cx="8044907" cy="1077663"/>
            <a:chOff x="2107773" y="5398687"/>
            <a:chExt cx="8044907" cy="1077663"/>
          </a:xfrm>
        </p:grpSpPr>
        <p:grpSp>
          <p:nvGrpSpPr>
            <p:cNvPr id="645" name="Google Shape;645;p3"/>
            <p:cNvGrpSpPr/>
            <p:nvPr/>
          </p:nvGrpSpPr>
          <p:grpSpPr>
            <a:xfrm>
              <a:off x="2107773" y="5398687"/>
              <a:ext cx="8044907" cy="1077663"/>
              <a:chOff x="2107773" y="5398687"/>
              <a:chExt cx="8044907" cy="1077663"/>
            </a:xfrm>
          </p:grpSpPr>
          <p:pic>
            <p:nvPicPr>
              <p:cNvPr id="646" name="Google Shape;646;p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26910" t="0"/>
              <a:stretch/>
            </p:blipFill>
            <p:spPr>
              <a:xfrm>
                <a:off x="2107773" y="5599075"/>
                <a:ext cx="6014775" cy="877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7" name="Google Shape;647;p3"/>
              <p:cNvSpPr txBox="1"/>
              <p:nvPr/>
            </p:nvSpPr>
            <p:spPr>
              <a:xfrm>
                <a:off x="2408754" y="5398687"/>
                <a:ext cx="1540806" cy="2385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0"/>
                  <a:buFont typeface="Arial"/>
                  <a:buNone/>
                </a:pPr>
                <a:r>
                  <a:rPr b="0" i="0" lang="es-MX" sz="950" u="none" cap="none" strike="noStrike">
                    <a:solidFill>
                      <a:srgbClr val="7B7B7B"/>
                    </a:solidFill>
                    <a:latin typeface="Arial"/>
                    <a:ea typeface="Arial"/>
                    <a:cs typeface="Arial"/>
                    <a:sym typeface="Arial"/>
                  </a:rPr>
                  <a:t>FUNDING PARTNERS</a:t>
                </a:r>
                <a:endParaRPr b="0" i="0" sz="950" u="none" cap="none" strike="noStrike">
                  <a:solidFill>
                    <a:srgbClr val="7B7B7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"/>
              <p:cNvSpPr txBox="1"/>
              <p:nvPr/>
            </p:nvSpPr>
            <p:spPr>
              <a:xfrm>
                <a:off x="8324615" y="5398687"/>
                <a:ext cx="1828065" cy="2385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0"/>
                  <a:buFont typeface="Arial"/>
                  <a:buNone/>
                </a:pPr>
                <a:r>
                  <a:rPr b="0" i="0" lang="es-MX" sz="950" u="none" cap="none" strike="noStrike">
                    <a:solidFill>
                      <a:srgbClr val="7B7B7B"/>
                    </a:solidFill>
                    <a:latin typeface="Arial"/>
                    <a:ea typeface="Arial"/>
                    <a:cs typeface="Arial"/>
                    <a:sym typeface="Arial"/>
                  </a:rPr>
                  <a:t>IN COLLABORATION WITH</a:t>
                </a:r>
                <a:endParaRPr b="0" i="0" sz="950" u="none" cap="none" strike="noStrike">
                  <a:solidFill>
                    <a:srgbClr val="7B7B7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49" name="Google Shape;649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94925" y="5813607"/>
              <a:ext cx="1427125" cy="49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0" name="Google Shape;650;p3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ABOUT THE SCIENCE BASED TARGETS INITIATIVE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1" name="Google Shape;651;p3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AN UNPRECEDENTED COLLABORATION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66"/>
          <p:cNvSpPr/>
          <p:nvPr/>
        </p:nvSpPr>
        <p:spPr>
          <a:xfrm>
            <a:off x="6591900" y="80075"/>
            <a:ext cx="5600100" cy="6777900"/>
          </a:xfrm>
          <a:prstGeom prst="rect">
            <a:avLst/>
          </a:prstGeom>
          <a:solidFill>
            <a:srgbClr val="EAEAEA"/>
          </a:solidFill>
          <a:ln cap="flat" cmpd="sng" w="25400">
            <a:solidFill>
              <a:srgbClr val="EAE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66"/>
          <p:cNvSpPr txBox="1"/>
          <p:nvPr/>
        </p:nvSpPr>
        <p:spPr>
          <a:xfrm>
            <a:off x="483800" y="1846725"/>
            <a:ext cx="58455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349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3 screening/inventory.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349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3 target 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required if total emissions ≥40%.</a:t>
            </a:r>
            <a:endParaRPr b="1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349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Scope 3 targets 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should cover at least 2/3 (i.e., 67%) </a:t>
            </a:r>
            <a:r>
              <a:rPr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of total scope 3 emissions.</a:t>
            </a:r>
            <a:endParaRPr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349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Indirect use-phase emissions or other optional sources of scope 3 emissions do not count towards the 2/3 boundary.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349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For more details on scope 3 emissions: </a:t>
            </a:r>
            <a:r>
              <a:rPr b="0" i="0" lang="es-MX" sz="17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Corporate Value Chain (Scope 3) Accounting and Reporting Standard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509" name="Google Shape;1509;p66"/>
          <p:cNvGrpSpPr/>
          <p:nvPr/>
        </p:nvGrpSpPr>
        <p:grpSpPr>
          <a:xfrm>
            <a:off x="7386654" y="1176215"/>
            <a:ext cx="4010593" cy="4738021"/>
            <a:chOff x="7386654" y="1331941"/>
            <a:chExt cx="4010593" cy="4738021"/>
          </a:xfrm>
        </p:grpSpPr>
        <p:pic>
          <p:nvPicPr>
            <p:cNvPr id="1510" name="Google Shape;1510;p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86654" y="1331941"/>
              <a:ext cx="4010593" cy="2038807"/>
            </a:xfrm>
            <a:prstGeom prst="rect">
              <a:avLst/>
            </a:prstGeom>
            <a:noFill/>
            <a:ln cap="flat" cmpd="sng" w="9525">
              <a:solidFill>
                <a:srgbClr val="D1D1D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511" name="Google Shape;1511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386655" y="3562060"/>
              <a:ext cx="4010590" cy="2507902"/>
            </a:xfrm>
            <a:prstGeom prst="rect">
              <a:avLst/>
            </a:prstGeom>
            <a:noFill/>
            <a:ln cap="flat" cmpd="sng" w="9525">
              <a:solidFill>
                <a:srgbClr val="D1D1D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512" name="Google Shape;1512;p66"/>
          <p:cNvSpPr txBox="1"/>
          <p:nvPr/>
        </p:nvSpPr>
        <p:spPr>
          <a:xfrm>
            <a:off x="7898062" y="5976519"/>
            <a:ext cx="3499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100" u="none" cap="none" strike="noStrike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b="0" i="0" lang="es-MX" sz="1100" u="sng" cap="none" strike="noStrike">
                <a:solidFill>
                  <a:srgbClr val="0563C1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GHG Protocol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3" name="Google Shape;1513;p66"/>
          <p:cNvSpPr txBox="1"/>
          <p:nvPr/>
        </p:nvSpPr>
        <p:spPr>
          <a:xfrm>
            <a:off x="3798700" y="1433550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4" name="Google Shape;1514;p66"/>
          <p:cNvSpPr txBox="1"/>
          <p:nvPr/>
        </p:nvSpPr>
        <p:spPr>
          <a:xfrm>
            <a:off x="483800" y="1260100"/>
            <a:ext cx="5725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FOCUS ON SCOPE 3 EMISSIONS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5" name="Google Shape;1515;p66"/>
          <p:cNvSpPr txBox="1"/>
          <p:nvPr/>
        </p:nvSpPr>
        <p:spPr>
          <a:xfrm>
            <a:off x="483800" y="504000"/>
            <a:ext cx="57255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SCOPES 1, 2 AND 3 EMISSIONS 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ACCOUNTING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67"/>
          <p:cNvSpPr txBox="1"/>
          <p:nvPr/>
        </p:nvSpPr>
        <p:spPr>
          <a:xfrm>
            <a:off x="483800" y="1599976"/>
            <a:ext cx="5772900" cy="3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Companies should set 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science-based targets in line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with their selected </a:t>
            </a: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consolidation approach</a:t>
            </a: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1. Equity share approach 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Company accounts for GHG emissions from operations according to its share of equity in the operation.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2. Control approach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Company accounts for 100% of the GHG emissions from operations over which it has control.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8925" lvl="0" marL="36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Financial Control. 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8925" lvl="0" marL="36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700"/>
              <a:buFont typeface="Arial"/>
              <a:buChar char="●"/>
            </a:pPr>
            <a:r>
              <a:rPr b="0" i="0" lang="es-MX" sz="17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Operational Control.</a:t>
            </a:r>
            <a:endParaRPr b="0" i="0" sz="17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Screen Clipping" id="1521" name="Google Shape;1521;p67"/>
          <p:cNvPicPr preferRelativeResize="0"/>
          <p:nvPr/>
        </p:nvPicPr>
        <p:blipFill rotWithShape="1">
          <a:blip r:embed="rId3">
            <a:alphaModFix/>
          </a:blip>
          <a:srcRect b="0" l="0" r="0" t="645"/>
          <a:stretch/>
        </p:blipFill>
        <p:spPr>
          <a:xfrm>
            <a:off x="7544350" y="1557242"/>
            <a:ext cx="4186429" cy="4291769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67"/>
          <p:cNvSpPr txBox="1"/>
          <p:nvPr/>
        </p:nvSpPr>
        <p:spPr>
          <a:xfrm>
            <a:off x="6929276" y="5882700"/>
            <a:ext cx="4803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100" u="none" cap="none" strike="noStrike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b="0" i="0" lang="es-MX" sz="11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GHG Protocol: A Corporate Accounting and Reporting Standard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3" name="Google Shape;1523;p67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SCOPES 1, 2 AND 3 EMISSIONS ACCOUNTING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4" name="Google Shape;1524;p67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GHG INVENTORY CONSOLIDATION APPROACHES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68"/>
          <p:cNvSpPr/>
          <p:nvPr/>
        </p:nvSpPr>
        <p:spPr>
          <a:xfrm>
            <a:off x="5412725" y="2902550"/>
            <a:ext cx="6779400" cy="1357200"/>
          </a:xfrm>
          <a:prstGeom prst="round2DiagRect">
            <a:avLst>
              <a:gd fmla="val 45132" name="adj1"/>
              <a:gd fmla="val 0" name="adj2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68"/>
          <p:cNvSpPr txBox="1"/>
          <p:nvPr/>
        </p:nvSpPr>
        <p:spPr>
          <a:xfrm>
            <a:off x="6521975" y="1575700"/>
            <a:ext cx="5359200" cy="45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Structural changes can trigger base year </a:t>
            </a:r>
            <a:r>
              <a:rPr b="1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recalculations</a:t>
            </a: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as well as science-based targets recalculations. Check out the</a:t>
            </a:r>
            <a:r>
              <a:rPr lang="es-MX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SBTi criteria on target recalculation. </a:t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Science-based targets should be </a:t>
            </a:r>
            <a:r>
              <a:rPr b="1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reviewed every 5 years</a:t>
            </a: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Choosing a base year</a:t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69875" lvl="0" marL="36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400"/>
              <a:buFont typeface="Arial"/>
              <a:buChar char="●"/>
            </a:pP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Verifiable emissions data are available and can be used as a basis for setting and tracking progress towards a GHG target. </a:t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r>
              <a:rPr b="1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Recalculating base year emissions</a:t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69875" lvl="0" marL="36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400"/>
              <a:buFont typeface="Arial"/>
              <a:buChar char="●"/>
            </a:pP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Develop base year emissions recalculation policy, and clearly articulate the basis and context for any recalculations. </a:t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69875" lvl="0" marL="36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400"/>
              <a:buFont typeface="Arial"/>
              <a:buChar char="●"/>
            </a:pPr>
            <a:r>
              <a:rPr b="0" i="0" lang="es-MX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May arise due to mergers, acquisitions, and divestments, outsourcing, insourcing, calculation method changes, cumulative significant errors etc. </a:t>
            </a:r>
            <a:endParaRPr b="0" i="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31" name="Google Shape;153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75" y="1960325"/>
            <a:ext cx="5525751" cy="29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68"/>
          <p:cNvSpPr txBox="1"/>
          <p:nvPr/>
        </p:nvSpPr>
        <p:spPr>
          <a:xfrm>
            <a:off x="571575" y="5054800"/>
            <a:ext cx="498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100" u="none" cap="none" strike="noStrike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b="0" i="0" lang="es-MX" sz="11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GHG Protocol: A Corporate Accounting and Reporting Standard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3" name="Google Shape;1533;p68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SCOPES 1, 2 AND 3 EMISSIONS ACCOUNTING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4" name="Google Shape;1534;p68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TRACKING EMISSIONS OVER TIME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Google Shape;153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4571" y="1688825"/>
            <a:ext cx="6208705" cy="6208705"/>
          </a:xfrm>
          <a:prstGeom prst="rect">
            <a:avLst/>
          </a:prstGeom>
          <a:noFill/>
          <a:ln>
            <a:noFill/>
          </a:ln>
        </p:spPr>
      </p:pic>
      <p:sp>
        <p:nvSpPr>
          <p:cNvPr id="1540" name="Google Shape;1540;p69"/>
          <p:cNvSpPr txBox="1"/>
          <p:nvPr/>
        </p:nvSpPr>
        <p:spPr>
          <a:xfrm>
            <a:off x="483800" y="2112450"/>
            <a:ext cx="57552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Visit the Greenhouse Gas Protocol webpage: </a:t>
            </a:r>
            <a:r>
              <a:rPr b="0" i="0" lang="es-MX" sz="1800" u="sng" cap="none" strike="noStrik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www.ghgprotocol.org</a:t>
            </a: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to learn more about the Protocol and greenhouse gas accounting standards.</a:t>
            </a:r>
            <a:endParaRPr b="0" i="0" sz="18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Raleway"/>
              <a:buChar char="●"/>
            </a:pPr>
            <a:r>
              <a:rPr b="0" i="0" lang="es-MX" sz="18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You’ll find online learning solutions to get up-to-speed on the world's most widely used GHG accounting standards.</a:t>
            </a:r>
            <a:endParaRPr b="0" i="0" sz="1800" u="none" cap="none" strike="noStrike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Grúa de construcción&#10;&#10;Descripción generada automáticamente con confianza media" id="1541" name="Google Shape;1541;p69"/>
          <p:cNvPicPr preferRelativeResize="0"/>
          <p:nvPr/>
        </p:nvPicPr>
        <p:blipFill rotWithShape="1">
          <a:blip r:embed="rId5">
            <a:alphaModFix/>
          </a:blip>
          <a:srcRect b="0" l="15321" r="9350" t="0"/>
          <a:stretch/>
        </p:blipFill>
        <p:spPr>
          <a:xfrm>
            <a:off x="7356513" y="1976109"/>
            <a:ext cx="5755200" cy="56364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542" name="Google Shape;1542;p69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SCOPES 1, 2 AND 3 EMISSIONS ACCOUNTING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43" name="Google Shape;1543;p69"/>
          <p:cNvSpPr txBox="1"/>
          <p:nvPr/>
        </p:nvSpPr>
        <p:spPr>
          <a:xfrm>
            <a:off x="483800" y="833975"/>
            <a:ext cx="90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LEARN MORE ABOUT GHG ACCOUNTING STANDARDS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" name="Google Shape;154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00000" y="-111761"/>
            <a:ext cx="2592000" cy="176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5"/>
          <p:cNvPicPr preferRelativeResize="0"/>
          <p:nvPr/>
        </p:nvPicPr>
        <p:blipFill rotWithShape="1">
          <a:blip r:embed="rId5">
            <a:alphaModFix/>
          </a:blip>
          <a:srcRect b="0" l="10681" r="14778" t="0"/>
          <a:stretch/>
        </p:blipFill>
        <p:spPr>
          <a:xfrm>
            <a:off x="0" y="470325"/>
            <a:ext cx="12192000" cy="44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5"/>
          <p:cNvSpPr/>
          <p:nvPr/>
        </p:nvSpPr>
        <p:spPr>
          <a:xfrm>
            <a:off x="-38678" y="5497975"/>
            <a:ext cx="12230678" cy="14160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2" name="Google Shape;155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3421" y="5638600"/>
            <a:ext cx="11505156" cy="1084959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p5"/>
          <p:cNvSpPr txBox="1"/>
          <p:nvPr/>
        </p:nvSpPr>
        <p:spPr>
          <a:xfrm>
            <a:off x="6117525" y="2234425"/>
            <a:ext cx="54258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MX" sz="4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THANK YOU!</a:t>
            </a:r>
            <a:endParaRPr b="1" sz="4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MX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For general information and technical queries          contact us at:</a:t>
            </a:r>
            <a:r>
              <a:rPr lang="es-MX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i="0" lang="es-MX" sz="1600" u="none" cap="none" strike="noStrike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info@sciencebasedtargets.org</a:t>
            </a:r>
            <a:r>
              <a:rPr b="1" i="0" lang="es-MX" sz="1700" u="none" cap="none" strike="noStrike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b="1" i="0" sz="1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54" name="Google Shape;1554;p5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70703" t="0"/>
          <a:stretch/>
        </p:blipFill>
        <p:spPr>
          <a:xfrm>
            <a:off x="6117524" y="5007175"/>
            <a:ext cx="1681523" cy="3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5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 b="0" l="29297" r="36206" t="0"/>
          <a:stretch/>
        </p:blipFill>
        <p:spPr>
          <a:xfrm>
            <a:off x="7799049" y="5007175"/>
            <a:ext cx="1980027" cy="3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5">
            <a:hlinkClick r:id="rId12"/>
          </p:cNvPr>
          <p:cNvPicPr preferRelativeResize="0"/>
          <p:nvPr/>
        </p:nvPicPr>
        <p:blipFill rotWithShape="1">
          <a:blip r:embed="rId10">
            <a:alphaModFix/>
          </a:blip>
          <a:srcRect b="0" l="65501" r="0" t="0"/>
          <a:stretch/>
        </p:blipFill>
        <p:spPr>
          <a:xfrm>
            <a:off x="9877148" y="5007175"/>
            <a:ext cx="1980027" cy="3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0"/>
          <p:cNvSpPr/>
          <p:nvPr/>
        </p:nvSpPr>
        <p:spPr>
          <a:xfrm>
            <a:off x="-134350" y="3107825"/>
            <a:ext cx="8382300" cy="879000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20"/>
          <p:cNvSpPr txBox="1"/>
          <p:nvPr>
            <p:ph idx="4294967295" type="body"/>
          </p:nvPr>
        </p:nvSpPr>
        <p:spPr>
          <a:xfrm>
            <a:off x="592150" y="1715525"/>
            <a:ext cx="54585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AutoNum type="arabicPeriod"/>
            </a:pPr>
            <a:r>
              <a:rPr b="1"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Defines and promotes best practice</a:t>
            </a: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in line with climate science. </a:t>
            </a:r>
            <a:endParaRPr sz="18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19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AutoNum type="arabicPeriod"/>
            </a:pP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Provides </a:t>
            </a:r>
            <a:r>
              <a:rPr b="1"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technical assistance and expert resources</a:t>
            </a: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sz="18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19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Font typeface="Arial"/>
              <a:buAutoNum type="arabicPeriod"/>
            </a:pP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Provides companies with </a:t>
            </a:r>
            <a:r>
              <a:rPr b="1"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independent assessment and validation</a:t>
            </a: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of targets. </a:t>
            </a:r>
            <a:endParaRPr sz="18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19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800"/>
              <a:buAutoNum type="arabicPeriod"/>
            </a:pPr>
            <a:r>
              <a:rPr b="1"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Works with leading companies</a:t>
            </a:r>
            <a:r>
              <a:rPr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 to  scale up the adoption of science-based targets (SBTs) and halve emissions by 2030 in line with a </a:t>
            </a:r>
            <a:r>
              <a:rPr b="1" lang="es-MX" sz="18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1.5°C future. </a:t>
            </a:r>
            <a:endParaRPr b="1" sz="18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58" name="Google Shape;65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0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ABOUT THE SCIENCE BASED TARGETS INITIATIVE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0" name="Google Shape;660;p20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WHAT DOES IT DO?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61" name="Google Shape;661;p20"/>
          <p:cNvPicPr preferRelativeResize="0"/>
          <p:nvPr/>
        </p:nvPicPr>
        <p:blipFill rotWithShape="1">
          <a:blip r:embed="rId4">
            <a:alphaModFix/>
          </a:blip>
          <a:srcRect b="2597" l="0" r="0" t="2597"/>
          <a:stretch/>
        </p:blipFill>
        <p:spPr>
          <a:xfrm>
            <a:off x="9990920" y="282811"/>
            <a:ext cx="1829764" cy="99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2171" y="1841225"/>
            <a:ext cx="6208705" cy="620870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0"/>
          <p:cNvSpPr/>
          <p:nvPr/>
        </p:nvSpPr>
        <p:spPr>
          <a:xfrm>
            <a:off x="7192486" y="2071540"/>
            <a:ext cx="5748000" cy="57480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0a45ee8ff9_0_25"/>
          <p:cNvSpPr/>
          <p:nvPr/>
        </p:nvSpPr>
        <p:spPr>
          <a:xfrm>
            <a:off x="1429700" y="6242325"/>
            <a:ext cx="6736500" cy="1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g20a45ee8ff9_0_25"/>
          <p:cNvSpPr/>
          <p:nvPr/>
        </p:nvSpPr>
        <p:spPr>
          <a:xfrm>
            <a:off x="530475" y="6478350"/>
            <a:ext cx="5913900" cy="23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20a45ee8ff9_0_25"/>
          <p:cNvSpPr/>
          <p:nvPr/>
        </p:nvSpPr>
        <p:spPr>
          <a:xfrm>
            <a:off x="573725" y="5481775"/>
            <a:ext cx="262200" cy="157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20a45ee8ff9_0_25"/>
          <p:cNvSpPr txBox="1"/>
          <p:nvPr/>
        </p:nvSpPr>
        <p:spPr>
          <a:xfrm>
            <a:off x="1429700" y="6116300"/>
            <a:ext cx="6969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MX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Source: Levin, K. (2018, Oct 7). 8 Things You Need to Know About the IPCC 1.5˚C Report. Retrieved from </a:t>
            </a:r>
            <a:r>
              <a:rPr i="0" lang="es-MX" sz="1100" u="sng" cap="none" strike="noStrike">
                <a:solidFill>
                  <a:srgbClr val="344EA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https://www.wri.org/blog/2018/10/8-things-you-need-know-about-ipcc-15-c-report</a:t>
            </a:r>
            <a:r>
              <a:rPr i="0" lang="es-MX" sz="1100" u="none" cap="none" strike="noStrike">
                <a:solidFill>
                  <a:srgbClr val="344EA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>
              <a:solidFill>
                <a:srgbClr val="344EA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672" name="Google Shape;672;g20a45ee8ff9_0_25"/>
          <p:cNvGraphicFramePr/>
          <p:nvPr/>
        </p:nvGraphicFramePr>
        <p:xfrm>
          <a:off x="1416362" y="151092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{A2A0A838-B20A-4D1F-B360-AD5523D62F2D}</a:tableStyleId>
              </a:tblPr>
              <a:tblGrid>
                <a:gridCol w="1742250"/>
                <a:gridCol w="1742250"/>
                <a:gridCol w="1742250"/>
                <a:gridCol w="1742250"/>
              </a:tblGrid>
              <a:tr h="37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7F7F7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MX" sz="1600" u="none" cap="none" strike="noStrike">
                          <a:solidFill>
                            <a:srgbClr val="F7F7F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1.5°C</a:t>
                      </a:r>
                      <a:endParaRPr b="1" sz="1600" u="none" cap="none" strike="noStrike">
                        <a:solidFill>
                          <a:srgbClr val="F7F7F7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7F4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7F7F7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MX" sz="1600" u="none" cap="none" strike="noStrike">
                          <a:solidFill>
                            <a:srgbClr val="F7F7F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2.0°C</a:t>
                      </a:r>
                      <a:endParaRPr b="1" sz="1600" u="none" cap="none" strike="noStrike">
                        <a:solidFill>
                          <a:srgbClr val="F7F7F7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7564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7F7F7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MX" sz="1600" u="none" cap="none" strike="noStrike">
                          <a:solidFill>
                            <a:srgbClr val="F7F7F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2°C impacts</a:t>
                      </a:r>
                      <a:endParaRPr b="1" sz="1600" u="none" cap="none" strike="noStrike">
                        <a:solidFill>
                          <a:srgbClr val="F7F7F7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3D47"/>
                    </a:solidFill>
                  </a:tcPr>
                </a:tc>
              </a:tr>
              <a:tr h="100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D3D3D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400" u="none" cap="none" strike="noStrike">
                          <a:solidFill>
                            <a:srgbClr val="3D3D3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Global population exposed to severe heat at least once every 5 years</a:t>
                      </a:r>
                      <a:endParaRPr sz="1400" u="none" cap="none" strike="noStrike">
                        <a:solidFill>
                          <a:srgbClr val="3D3D3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14%</a:t>
                      </a:r>
                      <a:endParaRPr sz="16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7F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37%</a:t>
                      </a:r>
                      <a:endParaRPr sz="16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756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s-MX" sz="1700" u="sng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2.6x</a:t>
                      </a:r>
                      <a:r>
                        <a:rPr b="1" lang="es-MX" sz="17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worse</a:t>
                      </a:r>
                      <a:endParaRPr b="1" sz="17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3D47">
                        <a:alpha val="20000"/>
                      </a:srgbClr>
                    </a:solidFill>
                  </a:tcPr>
                </a:tc>
              </a:tr>
              <a:tr h="100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D3D3D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400" u="none" cap="none" strike="noStrike">
                          <a:solidFill>
                            <a:srgbClr val="3D3D3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Number of ice-free arctic summers</a:t>
                      </a:r>
                      <a:endParaRPr sz="1400" u="none" cap="none" strike="noStrike">
                        <a:solidFill>
                          <a:srgbClr val="3D3D3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At least 1 every 100 years</a:t>
                      </a:r>
                      <a:endParaRPr sz="16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7F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At least 1 every 10 years</a:t>
                      </a:r>
                      <a:endParaRPr sz="16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756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s-MX" sz="1700" u="sng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10x</a:t>
                      </a:r>
                      <a:r>
                        <a:rPr b="1" lang="es-MX" sz="17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worse</a:t>
                      </a:r>
                      <a:endParaRPr b="1" sz="17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3D47">
                        <a:alpha val="20000"/>
                      </a:srgbClr>
                    </a:solidFill>
                  </a:tcPr>
                </a:tc>
              </a:tr>
              <a:tr h="100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D3D3D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400" u="none" cap="none" strike="noStrike">
                          <a:solidFill>
                            <a:srgbClr val="3D3D3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Further decline in coral reefs</a:t>
                      </a:r>
                      <a:endParaRPr sz="1400" u="none" cap="none" strike="noStrike">
                        <a:solidFill>
                          <a:srgbClr val="3D3D3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70-90%</a:t>
                      </a:r>
                      <a:endParaRPr sz="16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7F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99%</a:t>
                      </a:r>
                      <a:endParaRPr sz="16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756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s-MX" sz="17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Up to </a:t>
                      </a:r>
                      <a:r>
                        <a:rPr b="1" lang="es-MX" sz="1700" u="sng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extLst>
                            <a:ext uri="http://customooxmlschemas.google.com/">
                              <go:slidesCustomData xmlns:go="http://customooxmlschemas.google.com/" textRoundtripDataId="1"/>
                            </a:ext>
                          </a:extLst>
                        </a:rPr>
                        <a:t>29%</a:t>
                      </a:r>
                      <a:r>
                        <a:rPr b="1" lang="es-MX" sz="17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worse</a:t>
                      </a:r>
                      <a:endParaRPr b="1" sz="17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3D47">
                        <a:alpha val="20000"/>
                      </a:srgbClr>
                    </a:solidFill>
                  </a:tcPr>
                </a:tc>
              </a:tr>
              <a:tr h="100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D3D3D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400" u="none" cap="none" strike="noStrike">
                          <a:solidFill>
                            <a:srgbClr val="3D3D3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Decline in marine fisheries</a:t>
                      </a:r>
                      <a:endParaRPr sz="1400" u="none" cap="none" strike="noStrike">
                        <a:solidFill>
                          <a:srgbClr val="3D3D3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1.5M tonnes</a:t>
                      </a:r>
                      <a:endParaRPr sz="16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7F4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6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3M tonnes</a:t>
                      </a:r>
                      <a:endParaRPr sz="16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7564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s-MX" sz="1700" u="sng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2x</a:t>
                      </a:r>
                      <a:r>
                        <a:rPr b="1" lang="es-MX" sz="1700" u="none" cap="none" strike="noStrik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worse</a:t>
                      </a:r>
                      <a:endParaRPr b="1" sz="1700" u="none" cap="none" strike="noStrik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3D47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descr="High temperature outline" id="673" name="Google Shape;673;g20a45ee8ff9_0_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959" y="19286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eberg outline" id="674" name="Google Shape;674;g20a45ee8ff9_0_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959" y="295956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al outline" id="675" name="Google Shape;675;g20a45ee8ff9_0_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9959" y="390010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ing outline" id="676" name="Google Shape;676;g20a45ee8ff9_0_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9959" y="4909520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7" name="Google Shape;677;g20a45ee8ff9_0_25"/>
          <p:cNvCxnSpPr/>
          <p:nvPr/>
        </p:nvCxnSpPr>
        <p:spPr>
          <a:xfrm>
            <a:off x="443585" y="2886826"/>
            <a:ext cx="7920000" cy="0"/>
          </a:xfrm>
          <a:prstGeom prst="straightConnector1">
            <a:avLst/>
          </a:prstGeom>
          <a:noFill/>
          <a:ln cap="flat" cmpd="sng" w="9525">
            <a:solidFill>
              <a:srgbClr val="3D3D3D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78" name="Google Shape;678;g20a45ee8ff9_0_25"/>
          <p:cNvCxnSpPr/>
          <p:nvPr/>
        </p:nvCxnSpPr>
        <p:spPr>
          <a:xfrm>
            <a:off x="443585" y="3895725"/>
            <a:ext cx="7920000" cy="0"/>
          </a:xfrm>
          <a:prstGeom prst="straightConnector1">
            <a:avLst/>
          </a:prstGeom>
          <a:noFill/>
          <a:ln cap="flat" cmpd="sng" w="9525">
            <a:solidFill>
              <a:srgbClr val="3D3D3D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79" name="Google Shape;679;g20a45ee8ff9_0_25"/>
          <p:cNvCxnSpPr/>
          <p:nvPr/>
        </p:nvCxnSpPr>
        <p:spPr>
          <a:xfrm>
            <a:off x="443585" y="4889789"/>
            <a:ext cx="7920000" cy="0"/>
          </a:xfrm>
          <a:prstGeom prst="straightConnector1">
            <a:avLst/>
          </a:prstGeom>
          <a:noFill/>
          <a:ln cap="flat" cmpd="sng" w="9525">
            <a:solidFill>
              <a:srgbClr val="3D3D3D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80" name="Google Shape;680;g20a45ee8ff9_0_25"/>
          <p:cNvCxnSpPr/>
          <p:nvPr/>
        </p:nvCxnSpPr>
        <p:spPr>
          <a:xfrm rot="10800000">
            <a:off x="3157093" y="1518401"/>
            <a:ext cx="0" cy="4392000"/>
          </a:xfrm>
          <a:prstGeom prst="straightConnector1">
            <a:avLst/>
          </a:prstGeom>
          <a:noFill/>
          <a:ln cap="flat" cmpd="sng" w="9525">
            <a:solidFill>
              <a:srgbClr val="3D3D3D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81" name="Google Shape;681;g20a45ee8ff9_0_25"/>
          <p:cNvCxnSpPr/>
          <p:nvPr/>
        </p:nvCxnSpPr>
        <p:spPr>
          <a:xfrm rot="10800000">
            <a:off x="4900886" y="1518401"/>
            <a:ext cx="0" cy="4392000"/>
          </a:xfrm>
          <a:prstGeom prst="straightConnector1">
            <a:avLst/>
          </a:prstGeom>
          <a:noFill/>
          <a:ln cap="flat" cmpd="sng" w="9525">
            <a:solidFill>
              <a:srgbClr val="3D3D3D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82" name="Google Shape;682;g20a45ee8ff9_0_25"/>
          <p:cNvCxnSpPr/>
          <p:nvPr/>
        </p:nvCxnSpPr>
        <p:spPr>
          <a:xfrm rot="10800000">
            <a:off x="6634583" y="1518401"/>
            <a:ext cx="0" cy="4392000"/>
          </a:xfrm>
          <a:prstGeom prst="straightConnector1">
            <a:avLst/>
          </a:prstGeom>
          <a:noFill/>
          <a:ln cap="flat" cmpd="sng" w="9525">
            <a:solidFill>
              <a:srgbClr val="3D3D3D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683" name="Google Shape;683;g20a45ee8ff9_0_25"/>
          <p:cNvSpPr txBox="1"/>
          <p:nvPr/>
        </p:nvSpPr>
        <p:spPr>
          <a:xfrm>
            <a:off x="483800" y="504000"/>
            <a:ext cx="98571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THE NEED TO MAINSTREAM SCIENCE-BASED 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TARGETS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4" name="Google Shape;684;g20a45ee8ff9_0_25"/>
          <p:cNvSpPr txBox="1"/>
          <p:nvPr/>
        </p:nvSpPr>
        <p:spPr>
          <a:xfrm>
            <a:off x="8703625" y="1510925"/>
            <a:ext cx="3173400" cy="44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Noto Sans Symbols"/>
              <a:buChar char="●"/>
            </a:pP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Atmospheric concentrations of CO2 continue to grow. In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2019, GHG emissions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reached a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new record high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of 59.1 gigatons of CO2 equivalent.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132"/>
              </a:buClr>
              <a:buSzPts val="1500"/>
              <a:buFont typeface="Noto Sans Symbols"/>
              <a:buChar char="●"/>
            </a:pP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Countries committing to net-zero emissions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has been the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most significant 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and encouraging climate policy development of </a:t>
            </a:r>
            <a:r>
              <a:rPr b="1"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2020</a:t>
            </a:r>
            <a:r>
              <a:rPr i="0" lang="es-MX" sz="1500" u="none" cap="none" strike="noStrike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, yet near-term emissions reductions are critical to achieving net-zero by 2050 at the global level. </a:t>
            </a:r>
            <a:endParaRPr sz="15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A4A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"/>
          <p:cNvSpPr txBox="1"/>
          <p:nvPr/>
        </p:nvSpPr>
        <p:spPr>
          <a:xfrm>
            <a:off x="6806775" y="2715600"/>
            <a:ext cx="5067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0000" lvl="0" marL="45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II.</a:t>
            </a: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es-MX" sz="3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SBTi PROGRESS     TO DATE</a:t>
            </a:r>
            <a:r>
              <a:rPr b="1" i="0" lang="es-MX" sz="3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297135d3bf_0_0"/>
          <p:cNvSpPr/>
          <p:nvPr/>
        </p:nvSpPr>
        <p:spPr>
          <a:xfrm>
            <a:off x="190850" y="3273800"/>
            <a:ext cx="11803500" cy="2506200"/>
          </a:xfrm>
          <a:prstGeom prst="round2DiagRect">
            <a:avLst>
              <a:gd fmla="val 33177" name="adj1"/>
              <a:gd fmla="val 0" name="adj2"/>
            </a:avLst>
          </a:prstGeom>
          <a:solidFill>
            <a:srgbClr val="344E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g2297135d3bf_0_0"/>
          <p:cNvSpPr txBox="1"/>
          <p:nvPr/>
        </p:nvSpPr>
        <p:spPr>
          <a:xfrm>
            <a:off x="483800" y="419325"/>
            <a:ext cx="985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900">
                <a:solidFill>
                  <a:srgbClr val="5D266D"/>
                </a:solidFill>
                <a:latin typeface="Raleway"/>
                <a:ea typeface="Raleway"/>
                <a:cs typeface="Raleway"/>
                <a:sym typeface="Raleway"/>
              </a:rPr>
              <a:t>INTRODUCTION TO THE SBTi</a:t>
            </a:r>
            <a:endParaRPr b="1" sz="2900">
              <a:solidFill>
                <a:srgbClr val="5D26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96" name="Google Shape;696;g2297135d3bf_0_0"/>
          <p:cNvSpPr txBox="1"/>
          <p:nvPr/>
        </p:nvSpPr>
        <p:spPr>
          <a:xfrm>
            <a:off x="483800" y="833968"/>
            <a:ext cx="82473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2025 GOALS:</a:t>
            </a:r>
            <a:r>
              <a:rPr b="1" lang="es-MX" sz="2800">
                <a:solidFill>
                  <a:srgbClr val="F7F7F7"/>
                </a:solidFill>
              </a:rPr>
              <a:t> </a:t>
            </a: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PROGRESS TO DATE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97" name="Google Shape;697;g2297135d3bf_0_0"/>
          <p:cNvSpPr/>
          <p:nvPr/>
        </p:nvSpPr>
        <p:spPr>
          <a:xfrm>
            <a:off x="6037450" y="5861125"/>
            <a:ext cx="5450700" cy="279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1" lang="es-MX" sz="12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* Only scope 1 and 2. Only 80% of validated targets.</a:t>
            </a:r>
            <a:endParaRPr i="1" sz="12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98" name="Google Shape;698;g2297135d3b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7904" y="1509906"/>
            <a:ext cx="928632" cy="92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2297135d3b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8552" y="1348200"/>
            <a:ext cx="1090340" cy="1090337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2297135d3bf_0_0"/>
          <p:cNvSpPr txBox="1"/>
          <p:nvPr/>
        </p:nvSpPr>
        <p:spPr>
          <a:xfrm>
            <a:off x="2952363" y="2520000"/>
            <a:ext cx="238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Market capitalization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1" name="Google Shape;701;g2297135d3bf_0_0"/>
          <p:cNvSpPr txBox="1"/>
          <p:nvPr/>
        </p:nvSpPr>
        <p:spPr>
          <a:xfrm>
            <a:off x="5871972" y="2520000"/>
            <a:ext cx="238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Corporate emissions 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2" name="Google Shape;702;g2297135d3bf_0_0"/>
          <p:cNvSpPr txBox="1"/>
          <p:nvPr/>
        </p:nvSpPr>
        <p:spPr>
          <a:xfrm>
            <a:off x="8750970" y="2520000"/>
            <a:ext cx="296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Commitments 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19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&amp; targets</a:t>
            </a:r>
            <a:endParaRPr sz="19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3" name="Google Shape;703;g2297135d3bf_0_0"/>
          <p:cNvSpPr/>
          <p:nvPr/>
        </p:nvSpPr>
        <p:spPr>
          <a:xfrm>
            <a:off x="5927370" y="4176000"/>
            <a:ext cx="1998900" cy="89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3600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rPr>
              <a:t>5.0GT</a:t>
            </a:r>
            <a:endParaRPr i="0" sz="3600" u="none" cap="none" strike="noStrike">
              <a:solidFill>
                <a:srgbClr val="F7F7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4" name="Google Shape;704;g2297135d3bf_0_0"/>
          <p:cNvSpPr/>
          <p:nvPr/>
        </p:nvSpPr>
        <p:spPr>
          <a:xfrm>
            <a:off x="3144663" y="4905000"/>
            <a:ext cx="1998900" cy="89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3600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rPr>
              <a:t>-</a:t>
            </a:r>
            <a:endParaRPr i="0" sz="3600" u="none" cap="none" strike="noStrike">
              <a:solidFill>
                <a:srgbClr val="F7F7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5" name="Google Shape;705;g2297135d3bf_0_0"/>
          <p:cNvSpPr txBox="1"/>
          <p:nvPr/>
        </p:nvSpPr>
        <p:spPr>
          <a:xfrm>
            <a:off x="601010" y="4905000"/>
            <a:ext cx="18810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MX" sz="2000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rPr>
              <a:t>VALIDATED</a:t>
            </a:r>
            <a:endParaRPr i="0" sz="2000" u="none" cap="none" strike="noStrike">
              <a:solidFill>
                <a:srgbClr val="F7F7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6" name="Google Shape;706;g2297135d3bf_0_0"/>
          <p:cNvSpPr txBox="1"/>
          <p:nvPr/>
        </p:nvSpPr>
        <p:spPr>
          <a:xfrm>
            <a:off x="610160" y="4176000"/>
            <a:ext cx="18627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MX" sz="2000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rPr>
              <a:t>COMMITTED</a:t>
            </a:r>
            <a:endParaRPr i="0" sz="2000" u="none" cap="none" strike="noStrike">
              <a:solidFill>
                <a:srgbClr val="F7F7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07" name="Google Shape;707;g2297135d3bf_0_0"/>
          <p:cNvGrpSpPr/>
          <p:nvPr/>
        </p:nvGrpSpPr>
        <p:grpSpPr>
          <a:xfrm>
            <a:off x="3008364" y="4176000"/>
            <a:ext cx="2271498" cy="890400"/>
            <a:chOff x="2070927" y="3875605"/>
            <a:chExt cx="2271498" cy="890400"/>
          </a:xfrm>
        </p:grpSpPr>
        <p:sp>
          <p:nvSpPr>
            <p:cNvPr id="708" name="Google Shape;708;g2297135d3bf_0_0"/>
            <p:cNvSpPr/>
            <p:nvPr/>
          </p:nvSpPr>
          <p:spPr>
            <a:xfrm>
              <a:off x="2070927" y="3875605"/>
              <a:ext cx="1998900" cy="890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i="0" lang="es-MX" sz="3600" u="none" cap="none" strike="noStrike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$38</a:t>
              </a: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B</a:t>
              </a:r>
              <a:endParaRPr i="0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09" name="Google Shape;709;g2297135d3bf_0_0"/>
            <p:cNvSpPr/>
            <p:nvPr/>
          </p:nvSpPr>
          <p:spPr>
            <a:xfrm>
              <a:off x="3835425" y="4067305"/>
              <a:ext cx="507000" cy="507000"/>
            </a:xfrm>
            <a:prstGeom prst="pie">
              <a:avLst>
                <a:gd fmla="val 16580890" name="adj1"/>
                <a:gd fmla="val 16536113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g2297135d3bf_0_0"/>
          <p:cNvGrpSpPr/>
          <p:nvPr/>
        </p:nvGrpSpPr>
        <p:grpSpPr>
          <a:xfrm>
            <a:off x="5927370" y="4905000"/>
            <a:ext cx="2272705" cy="890400"/>
            <a:chOff x="5747700" y="4818900"/>
            <a:chExt cx="2272705" cy="890400"/>
          </a:xfrm>
        </p:grpSpPr>
        <p:sp>
          <p:nvSpPr>
            <p:cNvPr id="711" name="Google Shape;711;g2297135d3bf_0_0"/>
            <p:cNvSpPr/>
            <p:nvPr/>
          </p:nvSpPr>
          <p:spPr>
            <a:xfrm>
              <a:off x="5747700" y="4818900"/>
              <a:ext cx="1964700" cy="890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i="0" lang="es-MX" sz="3600" u="none" cap="none" strike="noStrike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1.5GT*</a:t>
              </a:r>
              <a:endParaRPr i="0" sz="3600" u="none" cap="none" strike="noStrike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712" name="Google Shape;712;g2297135d3bf_0_0"/>
            <p:cNvGrpSpPr/>
            <p:nvPr/>
          </p:nvGrpSpPr>
          <p:grpSpPr>
            <a:xfrm>
              <a:off x="7499367" y="5004602"/>
              <a:ext cx="521038" cy="518996"/>
              <a:chOff x="7575567" y="5010600"/>
              <a:chExt cx="521038" cy="518996"/>
            </a:xfrm>
          </p:grpSpPr>
          <p:sp>
            <p:nvSpPr>
              <p:cNvPr id="713" name="Google Shape;713;g2297135d3bf_0_0"/>
              <p:cNvSpPr/>
              <p:nvPr/>
            </p:nvSpPr>
            <p:spPr>
              <a:xfrm>
                <a:off x="7589605" y="5022596"/>
                <a:ext cx="507000" cy="507000"/>
              </a:xfrm>
              <a:prstGeom prst="ellipse">
                <a:avLst/>
              </a:prstGeom>
              <a:noFill/>
              <a:ln cap="flat" cmpd="sng" w="25400">
                <a:solidFill>
                  <a:srgbClr val="F7F7F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g2297135d3bf_0_0"/>
              <p:cNvSpPr/>
              <p:nvPr/>
            </p:nvSpPr>
            <p:spPr>
              <a:xfrm>
                <a:off x="7575567" y="5010600"/>
                <a:ext cx="507000" cy="507000"/>
              </a:xfrm>
              <a:prstGeom prst="pie">
                <a:avLst>
                  <a:gd fmla="val 6710017" name="adj1"/>
                  <a:gd fmla="val 15014421" name="adj2"/>
                </a:avLst>
              </a:prstGeom>
              <a:solidFill>
                <a:srgbClr val="F7F7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5" name="Google Shape;715;g2297135d3bf_0_0"/>
          <p:cNvGrpSpPr/>
          <p:nvPr/>
        </p:nvGrpSpPr>
        <p:grpSpPr>
          <a:xfrm>
            <a:off x="9120125" y="4905000"/>
            <a:ext cx="2224189" cy="890400"/>
            <a:chOff x="9323210" y="4818800"/>
            <a:chExt cx="2224189" cy="890400"/>
          </a:xfrm>
        </p:grpSpPr>
        <p:sp>
          <p:nvSpPr>
            <p:cNvPr id="716" name="Google Shape;716;g2297135d3bf_0_0"/>
            <p:cNvSpPr/>
            <p:nvPr/>
          </p:nvSpPr>
          <p:spPr>
            <a:xfrm>
              <a:off x="9323210" y="4818800"/>
              <a:ext cx="1998900" cy="890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r>
                <a:rPr i="0" lang="es-MX" sz="3600" u="none" cap="none" strike="noStrike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.</a:t>
              </a: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6K</a:t>
              </a:r>
              <a:endParaRPr i="0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717" name="Google Shape;717;g2297135d3bf_0_0"/>
            <p:cNvGrpSpPr/>
            <p:nvPr/>
          </p:nvGrpSpPr>
          <p:grpSpPr>
            <a:xfrm>
              <a:off x="11038997" y="5004500"/>
              <a:ext cx="508402" cy="519000"/>
              <a:chOff x="11115197" y="5010500"/>
              <a:chExt cx="508402" cy="519000"/>
            </a:xfrm>
          </p:grpSpPr>
          <p:sp>
            <p:nvSpPr>
              <p:cNvPr id="718" name="Google Shape;718;g2297135d3bf_0_0"/>
              <p:cNvSpPr/>
              <p:nvPr/>
            </p:nvSpPr>
            <p:spPr>
              <a:xfrm>
                <a:off x="11115197" y="5022500"/>
                <a:ext cx="507000" cy="507000"/>
              </a:xfrm>
              <a:prstGeom prst="ellipse">
                <a:avLst/>
              </a:prstGeom>
              <a:noFill/>
              <a:ln cap="flat" cmpd="sng" w="25400">
                <a:solidFill>
                  <a:srgbClr val="F7F7F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g2297135d3bf_0_0"/>
              <p:cNvSpPr/>
              <p:nvPr/>
            </p:nvSpPr>
            <p:spPr>
              <a:xfrm>
                <a:off x="11116599" y="5010500"/>
                <a:ext cx="507000" cy="507000"/>
              </a:xfrm>
              <a:prstGeom prst="pie">
                <a:avLst>
                  <a:gd fmla="val 6710017" name="adj1"/>
                  <a:gd fmla="val 9523000" name="adj2"/>
                </a:avLst>
              </a:prstGeom>
              <a:solidFill>
                <a:srgbClr val="F7F7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20" name="Google Shape;720;g2297135d3bf_0_0"/>
          <p:cNvGrpSpPr/>
          <p:nvPr/>
        </p:nvGrpSpPr>
        <p:grpSpPr>
          <a:xfrm>
            <a:off x="9107828" y="4176000"/>
            <a:ext cx="2248783" cy="890400"/>
            <a:chOff x="9298616" y="3881463"/>
            <a:chExt cx="2248783" cy="890400"/>
          </a:xfrm>
        </p:grpSpPr>
        <p:sp>
          <p:nvSpPr>
            <p:cNvPr id="721" name="Google Shape;721;g2297135d3bf_0_0"/>
            <p:cNvSpPr/>
            <p:nvPr/>
          </p:nvSpPr>
          <p:spPr>
            <a:xfrm>
              <a:off x="9298616" y="3881463"/>
              <a:ext cx="1998900" cy="890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4.9K</a:t>
              </a:r>
              <a:endParaRPr i="0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722" name="Google Shape;722;g2297135d3bf_0_0"/>
            <p:cNvGrpSpPr/>
            <p:nvPr/>
          </p:nvGrpSpPr>
          <p:grpSpPr>
            <a:xfrm>
              <a:off x="11038997" y="4066813"/>
              <a:ext cx="508402" cy="519700"/>
              <a:chOff x="11115197" y="4044405"/>
              <a:chExt cx="508402" cy="519700"/>
            </a:xfrm>
          </p:grpSpPr>
          <p:sp>
            <p:nvSpPr>
              <p:cNvPr id="723" name="Google Shape;723;g2297135d3bf_0_0"/>
              <p:cNvSpPr/>
              <p:nvPr/>
            </p:nvSpPr>
            <p:spPr>
              <a:xfrm>
                <a:off x="11115197" y="4044405"/>
                <a:ext cx="507000" cy="507000"/>
              </a:xfrm>
              <a:prstGeom prst="ellipse">
                <a:avLst/>
              </a:prstGeom>
              <a:noFill/>
              <a:ln cap="flat" cmpd="sng" w="25400">
                <a:solidFill>
                  <a:srgbClr val="F7F7F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g2297135d3bf_0_0"/>
              <p:cNvSpPr/>
              <p:nvPr/>
            </p:nvSpPr>
            <p:spPr>
              <a:xfrm>
                <a:off x="11116599" y="4057105"/>
                <a:ext cx="507000" cy="507000"/>
              </a:xfrm>
              <a:prstGeom prst="pie">
                <a:avLst>
                  <a:gd fmla="val 6710017" name="adj1"/>
                  <a:gd fmla="val 15014421" name="adj2"/>
                </a:avLst>
              </a:prstGeom>
              <a:solidFill>
                <a:srgbClr val="F7F7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25" name="Google Shape;725;g2297135d3bf_0_0"/>
          <p:cNvGrpSpPr/>
          <p:nvPr/>
        </p:nvGrpSpPr>
        <p:grpSpPr>
          <a:xfrm>
            <a:off x="3598973" y="1348258"/>
            <a:ext cx="1090280" cy="1090280"/>
            <a:chOff x="2542805" y="1557425"/>
            <a:chExt cx="1266001" cy="1266001"/>
          </a:xfrm>
        </p:grpSpPr>
        <p:pic>
          <p:nvPicPr>
            <p:cNvPr id="726" name="Google Shape;726;g2297135d3bf_0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42805" y="1557425"/>
              <a:ext cx="1266001" cy="1266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7" name="Google Shape;727;g2297135d3bf_0_0"/>
            <p:cNvSpPr/>
            <p:nvPr/>
          </p:nvSpPr>
          <p:spPr>
            <a:xfrm>
              <a:off x="2957500" y="2258568"/>
              <a:ext cx="246900" cy="246900"/>
            </a:xfrm>
            <a:prstGeom prst="ellipse">
              <a:avLst/>
            </a:prstGeom>
            <a:solidFill>
              <a:srgbClr val="3331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8" name="Google Shape;728;g2297135d3bf_0_0"/>
          <p:cNvSpPr/>
          <p:nvPr/>
        </p:nvSpPr>
        <p:spPr>
          <a:xfrm>
            <a:off x="6037450" y="6012000"/>
            <a:ext cx="5450700" cy="279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1" lang="es-MX" sz="12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Data from </a:t>
            </a:r>
            <a:r>
              <a:rPr i="1" lang="es-MX" sz="1200">
                <a:solidFill>
                  <a:srgbClr val="333132"/>
                </a:solidFill>
                <a:latin typeface="Raleway"/>
                <a:ea typeface="Raleway"/>
                <a:cs typeface="Raleway"/>
                <a:sym typeface="Raleway"/>
              </a:rPr>
              <a:t>2021.</a:t>
            </a:r>
            <a:endParaRPr i="1" sz="1200">
              <a:solidFill>
                <a:srgbClr val="3331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29" name="Google Shape;729;g2297135d3bf_0_0"/>
          <p:cNvGrpSpPr/>
          <p:nvPr/>
        </p:nvGrpSpPr>
        <p:grpSpPr>
          <a:xfrm>
            <a:off x="190850" y="3258000"/>
            <a:ext cx="11803650" cy="961200"/>
            <a:chOff x="190850" y="3258000"/>
            <a:chExt cx="11803650" cy="961200"/>
          </a:xfrm>
        </p:grpSpPr>
        <p:sp>
          <p:nvSpPr>
            <p:cNvPr id="730" name="Google Shape;730;g2297135d3bf_0_0"/>
            <p:cNvSpPr/>
            <p:nvPr/>
          </p:nvSpPr>
          <p:spPr>
            <a:xfrm>
              <a:off x="190850" y="3258000"/>
              <a:ext cx="11803500" cy="961200"/>
            </a:xfrm>
            <a:prstGeom prst="round2DiagRect">
              <a:avLst>
                <a:gd fmla="val 50000" name="adj1"/>
                <a:gd fmla="val 0" name="adj2"/>
              </a:avLst>
            </a:prstGeom>
            <a:solidFill>
              <a:srgbClr val="5D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g2297135d3bf_0_0"/>
            <p:cNvSpPr/>
            <p:nvPr/>
          </p:nvSpPr>
          <p:spPr>
            <a:xfrm>
              <a:off x="9338900" y="3832800"/>
              <a:ext cx="2655600" cy="386400"/>
            </a:xfrm>
            <a:prstGeom prst="rect">
              <a:avLst/>
            </a:prstGeom>
            <a:solidFill>
              <a:srgbClr val="5D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2" name="Google Shape;732;g2297135d3bf_0_0"/>
          <p:cNvSpPr txBox="1"/>
          <p:nvPr/>
        </p:nvSpPr>
        <p:spPr>
          <a:xfrm>
            <a:off x="610160" y="3323622"/>
            <a:ext cx="18627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MX" sz="2000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rPr>
              <a:t>2025 GOALS</a:t>
            </a:r>
            <a:endParaRPr i="0" sz="2000" u="none" cap="none" strike="noStrike">
              <a:solidFill>
                <a:srgbClr val="F7F7F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733" name="Google Shape;733;g2297135d3bf_0_0"/>
          <p:cNvGrpSpPr/>
          <p:nvPr/>
        </p:nvGrpSpPr>
        <p:grpSpPr>
          <a:xfrm>
            <a:off x="3008364" y="3323622"/>
            <a:ext cx="2569661" cy="890400"/>
            <a:chOff x="3008364" y="3449644"/>
            <a:chExt cx="2569661" cy="890400"/>
          </a:xfrm>
        </p:grpSpPr>
        <p:sp>
          <p:nvSpPr>
            <p:cNvPr id="734" name="Google Shape;734;g2297135d3bf_0_0"/>
            <p:cNvSpPr/>
            <p:nvPr/>
          </p:nvSpPr>
          <p:spPr>
            <a:xfrm>
              <a:off x="3008364" y="3449644"/>
              <a:ext cx="1998900" cy="890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i="0" lang="es-MX" sz="3600" u="none" cap="none" strike="noStrike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$</a:t>
              </a: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20T</a:t>
              </a:r>
              <a:endParaRPr i="0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5" name="Google Shape;735;g2297135d3bf_0_0"/>
            <p:cNvSpPr txBox="1"/>
            <p:nvPr/>
          </p:nvSpPr>
          <p:spPr>
            <a:xfrm>
              <a:off x="4571225" y="3587044"/>
              <a:ext cx="1006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global </a:t>
              </a:r>
              <a:endPara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economy </a:t>
              </a:r>
              <a:endPara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6" name="Google Shape;736;g2297135d3bf_0_0"/>
          <p:cNvGrpSpPr/>
          <p:nvPr/>
        </p:nvGrpSpPr>
        <p:grpSpPr>
          <a:xfrm>
            <a:off x="5927370" y="3323622"/>
            <a:ext cx="2612130" cy="890400"/>
            <a:chOff x="5927370" y="3449644"/>
            <a:chExt cx="2612130" cy="890400"/>
          </a:xfrm>
        </p:grpSpPr>
        <p:sp>
          <p:nvSpPr>
            <p:cNvPr id="737" name="Google Shape;737;g2297135d3bf_0_0"/>
            <p:cNvSpPr/>
            <p:nvPr/>
          </p:nvSpPr>
          <p:spPr>
            <a:xfrm>
              <a:off x="5927370" y="3449644"/>
              <a:ext cx="1998900" cy="890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5.0GT</a:t>
              </a:r>
              <a:endParaRPr i="0" sz="3600" u="none" cap="none" strike="noStrike">
                <a:solidFill>
                  <a:srgbClr val="F7F7F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8" name="Google Shape;738;g2297135d3bf_0_0"/>
            <p:cNvSpPr txBox="1"/>
            <p:nvPr/>
          </p:nvSpPr>
          <p:spPr>
            <a:xfrm>
              <a:off x="7532700" y="3587044"/>
              <a:ext cx="1006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corporate emissions</a:t>
              </a:r>
              <a:endPara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9" name="Google Shape;739;g2297135d3bf_0_0"/>
          <p:cNvGrpSpPr/>
          <p:nvPr/>
        </p:nvGrpSpPr>
        <p:grpSpPr>
          <a:xfrm>
            <a:off x="8806919" y="3323622"/>
            <a:ext cx="2850602" cy="890400"/>
            <a:chOff x="8985348" y="3323622"/>
            <a:chExt cx="2850602" cy="890400"/>
          </a:xfrm>
        </p:grpSpPr>
        <p:sp>
          <p:nvSpPr>
            <p:cNvPr id="740" name="Google Shape;740;g2297135d3bf_0_0"/>
            <p:cNvSpPr/>
            <p:nvPr/>
          </p:nvSpPr>
          <p:spPr>
            <a:xfrm>
              <a:off x="8985348" y="3323622"/>
              <a:ext cx="1998900" cy="890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10.0</a:t>
              </a:r>
              <a:r>
                <a:rPr lang="es-MX" sz="3600">
                  <a:solidFill>
                    <a:srgbClr val="F7F7F7"/>
                  </a:solidFill>
                  <a:latin typeface="Raleway"/>
                  <a:ea typeface="Raleway"/>
                  <a:cs typeface="Raleway"/>
                  <a:sym typeface="Raleway"/>
                </a:rPr>
                <a:t>K</a:t>
              </a:r>
              <a:endParaRPr i="0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1" name="Google Shape;741;g2297135d3bf_0_0"/>
            <p:cNvSpPr txBox="1"/>
            <p:nvPr/>
          </p:nvSpPr>
          <p:spPr>
            <a:xfrm>
              <a:off x="10632950" y="3461022"/>
              <a:ext cx="1203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companies worldwide</a:t>
              </a:r>
              <a:endPara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Custom 34">
      <a:dk1>
        <a:srgbClr val="000000"/>
      </a:dk1>
      <a:lt1>
        <a:srgbClr val="F7F7F7"/>
      </a:lt1>
      <a:dk2>
        <a:srgbClr val="5D266D"/>
      </a:dk2>
      <a:lt2>
        <a:srgbClr val="42A5EA"/>
      </a:lt2>
      <a:accent1>
        <a:srgbClr val="D77932"/>
      </a:accent1>
      <a:accent2>
        <a:srgbClr val="CF4143"/>
      </a:accent2>
      <a:accent3>
        <a:srgbClr val="3289B7"/>
      </a:accent3>
      <a:accent4>
        <a:srgbClr val="344EA1"/>
      </a:accent4>
      <a:accent5>
        <a:srgbClr val="161F34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2023-01-25T02:57:19Z</dcterms:created>
  <dc:creator>Carlos Vazquez</dc:creator>
</cp:coreProperties>
</file>